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4" r:id="rId3"/>
    <p:sldId id="267" r:id="rId4"/>
    <p:sldId id="270" r:id="rId5"/>
    <p:sldId id="278" r:id="rId6"/>
    <p:sldId id="275" r:id="rId7"/>
    <p:sldId id="273" r:id="rId8"/>
    <p:sldId id="294" r:id="rId9"/>
    <p:sldId id="293" r:id="rId10"/>
    <p:sldId id="287" r:id="rId11"/>
    <p:sldId id="286" r:id="rId12"/>
    <p:sldId id="285" r:id="rId13"/>
    <p:sldId id="284" r:id="rId14"/>
    <p:sldId id="283" r:id="rId15"/>
    <p:sldId id="282" r:id="rId16"/>
    <p:sldId id="276" r:id="rId17"/>
    <p:sldId id="272" r:id="rId18"/>
    <p:sldId id="290" r:id="rId19"/>
    <p:sldId id="291" r:id="rId20"/>
    <p:sldId id="29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3721" autoAdjust="0"/>
  </p:normalViewPr>
  <p:slideViewPr>
    <p:cSldViewPr snapToGrid="0">
      <p:cViewPr varScale="1">
        <p:scale>
          <a:sx n="68" d="100"/>
          <a:sy n="68" d="100"/>
        </p:scale>
        <p:origin x="4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9" y="1"/>
            <a:ext cx="3169920" cy="481728"/>
          </a:xfrm>
          <a:prstGeom prst="rect">
            <a:avLst/>
          </a:prstGeom>
        </p:spPr>
        <p:txBody>
          <a:bodyPr vert="horz" lIns="96656" tIns="48328" rIns="96656" bIns="48328" rtlCol="0"/>
          <a:lstStyle>
            <a:lvl1pPr algn="r">
              <a:defRPr sz="1200"/>
            </a:lvl1pPr>
          </a:lstStyle>
          <a:p>
            <a:fld id="{884E9502-3C17-4EDC-86D2-6EDC0E62945E}" type="datetimeFigureOut">
              <a:rPr lang="en-US" smtClean="0"/>
              <a:t>4/24/2025</a:t>
            </a:fld>
            <a:endParaRPr lang="en-US"/>
          </a:p>
        </p:txBody>
      </p:sp>
      <p:sp>
        <p:nvSpPr>
          <p:cNvPr id="4" name="Footer Placeholder 3"/>
          <p:cNvSpPr>
            <a:spLocks noGrp="1"/>
          </p:cNvSpPr>
          <p:nvPr>
            <p:ph type="ftr" sz="quarter" idx="2"/>
          </p:nvPr>
        </p:nvSpPr>
        <p:spPr>
          <a:xfrm>
            <a:off x="1"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5"/>
            <a:ext cx="3169920" cy="481727"/>
          </a:xfrm>
          <a:prstGeom prst="rect">
            <a:avLst/>
          </a:prstGeom>
        </p:spPr>
        <p:txBody>
          <a:bodyPr vert="horz" lIns="96656" tIns="48328" rIns="96656" bIns="48328" rtlCol="0" anchor="b"/>
          <a:lstStyle>
            <a:lvl1pPr algn="r">
              <a:defRPr sz="1200"/>
            </a:lvl1pPr>
          </a:lstStyle>
          <a:p>
            <a:fld id="{B124219B-7D29-4C30-A0C0-01EEA59492D3}" type="slidenum">
              <a:rPr lang="en-US" smtClean="0"/>
              <a:t>‹#›</a:t>
            </a:fld>
            <a:endParaRPr lang="en-US"/>
          </a:p>
        </p:txBody>
      </p:sp>
    </p:spTree>
    <p:extLst>
      <p:ext uri="{BB962C8B-B14F-4D97-AF65-F5344CB8AC3E}">
        <p14:creationId xmlns:p14="http://schemas.microsoft.com/office/powerpoint/2010/main" val="374612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9" y="1"/>
            <a:ext cx="3169920" cy="481728"/>
          </a:xfrm>
          <a:prstGeom prst="rect">
            <a:avLst/>
          </a:prstGeom>
        </p:spPr>
        <p:txBody>
          <a:bodyPr vert="horz" lIns="96656" tIns="48328" rIns="96656" bIns="48328" rtlCol="0"/>
          <a:lstStyle>
            <a:lvl1pPr algn="r">
              <a:defRPr sz="1200"/>
            </a:lvl1pPr>
          </a:lstStyle>
          <a:p>
            <a:fld id="{E4DC4F52-9284-4C80-B42E-61A13C315B05}" type="datetimeFigureOut">
              <a:rPr lang="en-US" smtClean="0"/>
              <a:t>4/24/2025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6656" tIns="48328" rIns="96656" bIns="48328" rtlCol="0" anchor="b"/>
          <a:lstStyle>
            <a:lvl1pPr algn="r">
              <a:defRPr sz="1200"/>
            </a:lvl1pPr>
          </a:lstStyle>
          <a:p>
            <a:fld id="{1E4230ED-5A71-4D86-8CCE-2152E237EBA8}" type="slidenum">
              <a:rPr lang="en-US" smtClean="0"/>
              <a:t>‹#›</a:t>
            </a:fld>
            <a:endParaRPr lang="en-US"/>
          </a:p>
        </p:txBody>
      </p:sp>
    </p:spTree>
    <p:extLst>
      <p:ext uri="{BB962C8B-B14F-4D97-AF65-F5344CB8AC3E}">
        <p14:creationId xmlns:p14="http://schemas.microsoft.com/office/powerpoint/2010/main" val="173313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4230ED-5A71-4D86-8CCE-2152E237EBA8}" type="slidenum">
              <a:rPr lang="en-US" smtClean="0"/>
              <a:t>1</a:t>
            </a:fld>
            <a:endParaRPr lang="en-US"/>
          </a:p>
        </p:txBody>
      </p:sp>
    </p:spTree>
    <p:extLst>
      <p:ext uri="{BB962C8B-B14F-4D97-AF65-F5344CB8AC3E}">
        <p14:creationId xmlns:p14="http://schemas.microsoft.com/office/powerpoint/2010/main" val="340773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Mixed pattern of airflow obstruction </a:t>
            </a:r>
            <a:r>
              <a:rPr lang="en-US" dirty="0"/>
              <a:t>(low FEV/FVC ratio) </a:t>
            </a:r>
            <a:r>
              <a:rPr lang="en-US" b="1" dirty="0"/>
              <a:t>and restriction </a:t>
            </a:r>
            <a:r>
              <a:rPr lang="en-US" dirty="0"/>
              <a:t>with reduced lung volumes with </a:t>
            </a:r>
            <a:r>
              <a:rPr lang="en-US" b="1" dirty="0"/>
              <a:t>impaired gas exchange (</a:t>
            </a:r>
            <a:r>
              <a:rPr lang="en-US" dirty="0"/>
              <a:t>low DLCO).</a:t>
            </a:r>
          </a:p>
          <a:p>
            <a:endParaRPr lang="en-US" dirty="0"/>
          </a:p>
          <a:p>
            <a:r>
              <a:rPr lang="en-US" dirty="0"/>
              <a:t>Mixed disease here may reflect asthma plus severe obesity; combined pulmonary fibrosis and emphysema; airways disease plus pulmonary fibrosis due to autoimmune disease, hypersensitivity pneumonitis, sarcoidosis, others.   </a:t>
            </a:r>
          </a:p>
          <a:p>
            <a:endParaRPr lang="en-US" dirty="0"/>
          </a:p>
          <a:p>
            <a:r>
              <a:rPr lang="en-US" baseline="0" dirty="0"/>
              <a:t>Consider interpretation </a:t>
            </a:r>
            <a:r>
              <a:rPr lang="en-US" dirty="0"/>
              <a:t>if only spirometry was available. “</a:t>
            </a:r>
            <a:r>
              <a:rPr lang="en-US" baseline="0" dirty="0"/>
              <a:t>Airflow obstruction with reduced FVC is likely due to hyperinflation, but may suggest mixed disorder. Obtain lung volumes.”  </a:t>
            </a:r>
            <a:endParaRPr lang="en-US" dirty="0"/>
          </a:p>
        </p:txBody>
      </p:sp>
      <p:sp>
        <p:nvSpPr>
          <p:cNvPr id="4" name="Slide Number Placeholder 3"/>
          <p:cNvSpPr>
            <a:spLocks noGrp="1"/>
          </p:cNvSpPr>
          <p:nvPr>
            <p:ph type="sldNum" sz="quarter" idx="5"/>
          </p:nvPr>
        </p:nvSpPr>
        <p:spPr/>
        <p:txBody>
          <a:bodyPr/>
          <a:lstStyle/>
          <a:p>
            <a:fld id="{1E4230ED-5A71-4D86-8CCE-2152E237EBA8}" type="slidenum">
              <a:rPr lang="en-US" smtClean="0"/>
              <a:t>10</a:t>
            </a:fld>
            <a:endParaRPr lang="en-US"/>
          </a:p>
        </p:txBody>
      </p:sp>
    </p:spTree>
    <p:extLst>
      <p:ext uri="{BB962C8B-B14F-4D97-AF65-F5344CB8AC3E}">
        <p14:creationId xmlns:p14="http://schemas.microsoft.com/office/powerpoint/2010/main" val="364394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new format here includes Z-scores, BD response is using new guidelines.</a:t>
            </a:r>
          </a:p>
          <a:p>
            <a:endParaRPr lang="en-US" dirty="0"/>
          </a:p>
          <a:p>
            <a:r>
              <a:rPr lang="en-US" dirty="0"/>
              <a:t>Baseline airflow obstruction with bronchodilator response. </a:t>
            </a:r>
            <a:r>
              <a:rPr lang="en-US" b="1" dirty="0"/>
              <a:t>Persistent airflow limitation despite albuterol suggests component of COPD</a:t>
            </a:r>
            <a:r>
              <a:rPr lang="en-US" dirty="0"/>
              <a:t>.  Increased RV, but normal TLC, FRC. Normal DLCO.  [This report doesn’t show LLN, but only z-scores—a</a:t>
            </a:r>
            <a:r>
              <a:rPr lang="en-US" baseline="0" dirty="0"/>
              <a:t> Z score &lt; -1.645 is below LLN; Z score of -3.02 for </a:t>
            </a:r>
            <a:r>
              <a:rPr lang="en-US" baseline="0" dirty="0" err="1"/>
              <a:t>prebronchodilator</a:t>
            </a:r>
            <a:r>
              <a:rPr lang="en-US" baseline="0" dirty="0"/>
              <a:t> FEV1 indicates moderate to severe airflow limitation (moderate is -2.5 to -4).  </a:t>
            </a:r>
            <a:endParaRPr lang="en-US" dirty="0"/>
          </a:p>
          <a:p>
            <a:endParaRPr lang="en-US" dirty="0"/>
          </a:p>
          <a:p>
            <a:pPr marL="181229" indent="-181229">
              <a:buFont typeface="Arial" panose="020B0604020202020204" pitchFamily="34" charset="0"/>
              <a:buChar char="•"/>
            </a:pPr>
            <a:r>
              <a:rPr lang="en-US" dirty="0"/>
              <a:t>Old ATS definition of bronchodilator response: Improvement in FEV1 </a:t>
            </a:r>
            <a:r>
              <a:rPr lang="en-US" b="1" u="sng" dirty="0"/>
              <a:t>or</a:t>
            </a:r>
            <a:r>
              <a:rPr lang="en-US" dirty="0"/>
              <a:t> FVC by 12% </a:t>
            </a:r>
            <a:r>
              <a:rPr lang="en-US" b="1" u="sng" dirty="0"/>
              <a:t>and</a:t>
            </a:r>
            <a:r>
              <a:rPr lang="en-US" dirty="0"/>
              <a:t> 200mL.  200 mL threshold is due to variability in test—a patient with severe obstruction might have an FEV1 of 600mL—a difference of 12% is only 70mL (well within the variability of the test).  </a:t>
            </a:r>
          </a:p>
          <a:p>
            <a:pPr marL="181229" indent="-181229">
              <a:buFont typeface="Arial" panose="020B0604020202020204" pitchFamily="34" charset="0"/>
              <a:buChar char="•"/>
            </a:pPr>
            <a:r>
              <a:rPr lang="en-US" dirty="0"/>
              <a:t>New ATS definition:</a:t>
            </a:r>
            <a:r>
              <a:rPr lang="en-US" baseline="0" dirty="0"/>
              <a:t> Improvement in FEV1 </a:t>
            </a:r>
            <a:r>
              <a:rPr lang="en-US" b="1" u="sng" baseline="0" dirty="0"/>
              <a:t>or</a:t>
            </a:r>
            <a:r>
              <a:rPr lang="en-US" baseline="0" dirty="0"/>
              <a:t> FVC by </a:t>
            </a:r>
            <a:r>
              <a:rPr lang="en-US" b="1" baseline="0" dirty="0"/>
              <a:t>10% of predicted FEV1 or FVC</a:t>
            </a:r>
            <a:r>
              <a:rPr lang="en-US" baseline="0" dirty="0"/>
              <a:t>.  </a:t>
            </a:r>
          </a:p>
          <a:p>
            <a:pPr marL="654751" lvl="1" indent="-181229">
              <a:buFont typeface="Arial" panose="020B0604020202020204" pitchFamily="34" charset="0"/>
              <a:buChar char="•"/>
            </a:pPr>
            <a:r>
              <a:rPr lang="en-US" baseline="0" dirty="0"/>
              <a:t>BD response = </a:t>
            </a:r>
            <a:r>
              <a:rPr lang="en-US" baseline="0" dirty="0" err="1"/>
              <a:t>FVCpost</a:t>
            </a:r>
            <a:r>
              <a:rPr lang="en-US" baseline="0" dirty="0"/>
              <a:t> – </a:t>
            </a:r>
            <a:r>
              <a:rPr lang="en-US" baseline="0" dirty="0" err="1"/>
              <a:t>FVCpre</a:t>
            </a:r>
            <a:r>
              <a:rPr lang="en-US" baseline="0" dirty="0"/>
              <a:t>/Predicted FVC = 2.6-2.24/3.14= 11.4% </a:t>
            </a:r>
          </a:p>
          <a:p>
            <a:pPr marL="654751" lvl="1" indent="-181229">
              <a:buFont typeface="Arial" panose="020B0604020202020204" pitchFamily="34" charset="0"/>
              <a:buChar char="•"/>
            </a:pPr>
            <a:r>
              <a:rPr lang="en-US" baseline="0" dirty="0"/>
              <a:t>BD response = FEV1post –FEV1pre/Predicted FEV1 = 1.38-1.08/2.54= 11.8%</a:t>
            </a:r>
          </a:p>
          <a:p>
            <a:pPr marL="181229" indent="-181229">
              <a:buFont typeface="Arial" panose="020B0604020202020204" pitchFamily="34" charset="0"/>
              <a:buChar char="•"/>
            </a:pPr>
            <a:r>
              <a:rPr lang="en-US" baseline="0" dirty="0"/>
              <a:t>The new definition minimizes effects of height, age, sex and is less affected by baseline lung function. </a:t>
            </a:r>
            <a:endParaRPr lang="en-US" dirty="0"/>
          </a:p>
        </p:txBody>
      </p:sp>
      <p:sp>
        <p:nvSpPr>
          <p:cNvPr id="4" name="Slide Number Placeholder 3"/>
          <p:cNvSpPr>
            <a:spLocks noGrp="1"/>
          </p:cNvSpPr>
          <p:nvPr>
            <p:ph type="sldNum" sz="quarter" idx="5"/>
          </p:nvPr>
        </p:nvSpPr>
        <p:spPr/>
        <p:txBody>
          <a:bodyPr/>
          <a:lstStyle/>
          <a:p>
            <a:fld id="{1E4230ED-5A71-4D86-8CCE-2152E237EBA8}" type="slidenum">
              <a:rPr lang="en-US" smtClean="0"/>
              <a:t>11</a:t>
            </a:fld>
            <a:endParaRPr lang="en-US"/>
          </a:p>
        </p:txBody>
      </p:sp>
    </p:spTree>
    <p:extLst>
      <p:ext uri="{BB962C8B-B14F-4D97-AF65-F5344CB8AC3E}">
        <p14:creationId xmlns:p14="http://schemas.microsoft.com/office/powerpoint/2010/main" val="158903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Spirometry shows airflow limitation with truncated inspiratory and expiratory flow volume loops.  This suggests a fixed airway obstruction. </a:t>
            </a:r>
          </a:p>
          <a:p>
            <a:endParaRPr lang="en-US" dirty="0"/>
          </a:p>
          <a:p>
            <a:r>
              <a:rPr lang="en-US" dirty="0"/>
              <a:t>Repeat flow volume loops shows that each FVL is truncated.  Remember truncation could reflect poor effort or weakness. </a:t>
            </a:r>
          </a:p>
          <a:p>
            <a:r>
              <a:rPr lang="en-US" b="1" dirty="0"/>
              <a:t>Consider reviewing patterns of variable </a:t>
            </a:r>
            <a:r>
              <a:rPr lang="en-US" b="1" dirty="0" err="1"/>
              <a:t>extrathoracic</a:t>
            </a:r>
            <a:r>
              <a:rPr lang="en-US" b="1" dirty="0"/>
              <a:t> and intrathoracic obstruction. </a:t>
            </a:r>
          </a:p>
          <a:p>
            <a:endParaRPr lang="en-US" dirty="0"/>
          </a:p>
          <a:p>
            <a:r>
              <a:rPr lang="en-US" dirty="0"/>
              <a:t>This patient had tracheal stenosis with a 9mm diameter airway.   </a:t>
            </a:r>
          </a:p>
        </p:txBody>
      </p:sp>
      <p:sp>
        <p:nvSpPr>
          <p:cNvPr id="4" name="Slide Number Placeholder 3"/>
          <p:cNvSpPr>
            <a:spLocks noGrp="1"/>
          </p:cNvSpPr>
          <p:nvPr>
            <p:ph type="sldNum" sz="quarter" idx="5"/>
          </p:nvPr>
        </p:nvSpPr>
        <p:spPr/>
        <p:txBody>
          <a:bodyPr/>
          <a:lstStyle/>
          <a:p>
            <a:fld id="{1E4230ED-5A71-4D86-8CCE-2152E237EBA8}" type="slidenum">
              <a:rPr lang="en-US" smtClean="0"/>
              <a:t>12</a:t>
            </a:fld>
            <a:endParaRPr lang="en-US"/>
          </a:p>
        </p:txBody>
      </p:sp>
    </p:spTree>
    <p:extLst>
      <p:ext uri="{BB962C8B-B14F-4D97-AF65-F5344CB8AC3E}">
        <p14:creationId xmlns:p14="http://schemas.microsoft.com/office/powerpoint/2010/main" val="364850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PFTs show normal lung volumes with symmetrically reduced spirometry (normal ratio, but FVC &lt; LLN).  No BD response.  Low normal DLCO.  </a:t>
            </a:r>
          </a:p>
          <a:p>
            <a:r>
              <a:rPr lang="en-US" b="1" dirty="0"/>
              <a:t>Lung volumes with reduced TLC and increased RV may suggest neuromuscular weakness. (This is complex</a:t>
            </a:r>
            <a:r>
              <a:rPr lang="en-US" b="1" baseline="0" dirty="0"/>
              <a:t> restriction per new guidelines)</a:t>
            </a:r>
            <a:endParaRPr lang="en-US" b="1" dirty="0"/>
          </a:p>
          <a:p>
            <a:endParaRPr lang="en-US" dirty="0"/>
          </a:p>
          <a:p>
            <a:r>
              <a:rPr lang="en-US" b="1" dirty="0"/>
              <a:t>How do we assess respiratory strength?</a:t>
            </a:r>
          </a:p>
          <a:p>
            <a:pPr marL="181229" indent="-181229">
              <a:buFont typeface="Arial" panose="020B0604020202020204" pitchFamily="34" charset="0"/>
              <a:buChar char="•"/>
            </a:pPr>
            <a:r>
              <a:rPr lang="en-US" dirty="0"/>
              <a:t>Maximal inspiratory and expiratory pressures (MIPs and MEPs—maximal pressure against closed valve).&lt;60% considered abnormal. </a:t>
            </a:r>
          </a:p>
          <a:p>
            <a:pPr marL="181229" indent="-181229">
              <a:buFont typeface="Arial" panose="020B0604020202020204" pitchFamily="34" charset="0"/>
              <a:buChar char="•"/>
            </a:pPr>
            <a:r>
              <a:rPr lang="en-US" dirty="0"/>
              <a:t>Maximal voluntary ventilation test—breathe as quickly and deeply as possible for 12 seconds.</a:t>
            </a:r>
          </a:p>
          <a:p>
            <a:pPr marL="181229" indent="-181229">
              <a:buFont typeface="Arial" panose="020B0604020202020204" pitchFamily="34" charset="0"/>
              <a:buChar char="•"/>
            </a:pPr>
            <a:r>
              <a:rPr lang="en-US" dirty="0"/>
              <a:t>Upright and supine spirometry.  A fall in supine FVC suggests diaphragmatic weakness. This patient has a fall of &gt;50% in supine position.</a:t>
            </a:r>
          </a:p>
        </p:txBody>
      </p:sp>
      <p:sp>
        <p:nvSpPr>
          <p:cNvPr id="4" name="Slide Number Placeholder 3"/>
          <p:cNvSpPr>
            <a:spLocks noGrp="1"/>
          </p:cNvSpPr>
          <p:nvPr>
            <p:ph type="sldNum" sz="quarter" idx="5"/>
          </p:nvPr>
        </p:nvSpPr>
        <p:spPr/>
        <p:txBody>
          <a:bodyPr/>
          <a:lstStyle/>
          <a:p>
            <a:fld id="{1E4230ED-5A71-4D86-8CCE-2152E237EBA8}" type="slidenum">
              <a:rPr lang="en-US" smtClean="0"/>
              <a:t>13</a:t>
            </a:fld>
            <a:endParaRPr lang="en-US"/>
          </a:p>
        </p:txBody>
      </p:sp>
    </p:spTree>
    <p:extLst>
      <p:ext uri="{BB962C8B-B14F-4D97-AF65-F5344CB8AC3E}">
        <p14:creationId xmlns:p14="http://schemas.microsoft.com/office/powerpoint/2010/main" val="110946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9" marR="0" lvl="0" indent="-18122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methacholine test steps (baseline spirometry, spiro following saline, and then increasing concentrations of methacholine inhaled. Test stopped if FEV1 falls &gt;20% or if patient reaches maximum concentration. Albuterol given if positive test or if FEV1 falls by 10% then post bronchodilator spirometry measured. </a:t>
            </a:r>
          </a:p>
          <a:p>
            <a:pPr marL="181229" indent="-181229">
              <a:buFont typeface="Arial" panose="020B0604020202020204" pitchFamily="34" charset="0"/>
              <a:buChar char="•"/>
            </a:pPr>
            <a:r>
              <a:rPr lang="en-US" dirty="0"/>
              <a:t>ERS guidelines from 2017: A positive response (airways hyperresponsiveness) is described as PD20 (dose that results in 20% fall in FEV1). PD20 of &lt;6mcg indicates marked airways hyperresponsiveness (AHR),  6-25 is moderate AHR, 25-100 is mild AHR, 100-400 is borderline AHR, &gt;400 is normal. </a:t>
            </a:r>
          </a:p>
          <a:p>
            <a:pPr marL="181229" indent="-181229">
              <a:buFont typeface="Arial" panose="020B0604020202020204" pitchFamily="34" charset="0"/>
              <a:buChar char="•"/>
            </a:pPr>
            <a:r>
              <a:rPr lang="en-US" dirty="0"/>
              <a:t>ATS guideline from 1999 described PC20 (concentration of methacholine that results in 20% fall in FEV1) of &lt;0.25mg/mL marked AHR; 0.25-1 is moderate AHR; 1-4 is mild AHR;  4-16 is borderline; &gt;16 is normal. </a:t>
            </a:r>
          </a:p>
          <a:p>
            <a:pPr marL="181229" indent="-181229">
              <a:buFont typeface="Arial" panose="020B0604020202020204" pitchFamily="34" charset="0"/>
              <a:buChar char="•"/>
            </a:pPr>
            <a:r>
              <a:rPr lang="en-US" dirty="0"/>
              <a:t>PD20 preferred to PC20; it is intended to standardize dose across aerosol delivery methods. </a:t>
            </a:r>
          </a:p>
          <a:p>
            <a:pPr marL="181229" indent="-181229">
              <a:buFont typeface="Arial" panose="020B0604020202020204" pitchFamily="34" charset="0"/>
              <a:buChar char="•"/>
            </a:pPr>
            <a:r>
              <a:rPr lang="en-US" dirty="0"/>
              <a:t>Other tests include exercise-induced bronchoprovocation; </a:t>
            </a:r>
            <a:r>
              <a:rPr lang="en-US" dirty="0" err="1"/>
              <a:t>eucapnic</a:t>
            </a:r>
            <a:r>
              <a:rPr lang="en-US" dirty="0"/>
              <a:t> voluntary hyperpnea; mannitol challenge</a:t>
            </a:r>
          </a:p>
          <a:p>
            <a:pPr marL="181229" indent="-181229">
              <a:buFont typeface="Arial" panose="020B0604020202020204" pitchFamily="34" charset="0"/>
              <a:buChar char="•"/>
            </a:pPr>
            <a:r>
              <a:rPr lang="en-US" dirty="0"/>
              <a:t>This patient has flow volume loops that suggest variable </a:t>
            </a:r>
            <a:r>
              <a:rPr lang="en-US" dirty="0" err="1"/>
              <a:t>extrathoracic</a:t>
            </a:r>
            <a:r>
              <a:rPr lang="en-US" dirty="0"/>
              <a:t> obstruction (e.g. vocal cord dysfunction).  Remember VCD and asthma may occur together. </a:t>
            </a:r>
          </a:p>
        </p:txBody>
      </p:sp>
      <p:sp>
        <p:nvSpPr>
          <p:cNvPr id="4" name="Slide Number Placeholder 3"/>
          <p:cNvSpPr>
            <a:spLocks noGrp="1"/>
          </p:cNvSpPr>
          <p:nvPr>
            <p:ph type="sldNum" sz="quarter" idx="5"/>
          </p:nvPr>
        </p:nvSpPr>
        <p:spPr/>
        <p:txBody>
          <a:bodyPr/>
          <a:lstStyle/>
          <a:p>
            <a:fld id="{1E4230ED-5A71-4D86-8CCE-2152E237EBA8}" type="slidenum">
              <a:rPr lang="en-US" smtClean="0"/>
              <a:t>14</a:t>
            </a:fld>
            <a:endParaRPr lang="en-US"/>
          </a:p>
        </p:txBody>
      </p:sp>
    </p:spTree>
    <p:extLst>
      <p:ext uri="{BB962C8B-B14F-4D97-AF65-F5344CB8AC3E}">
        <p14:creationId xmlns:p14="http://schemas.microsoft.com/office/powerpoint/2010/main" val="51426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normal lung volumes, spirometry with airflow limitation (according to GOLD, but not LLN); and low DLCO.  </a:t>
            </a:r>
          </a:p>
          <a:p>
            <a:endParaRPr lang="en-US" dirty="0"/>
          </a:p>
          <a:p>
            <a:r>
              <a:rPr lang="en-US" dirty="0"/>
              <a:t>Diff dx: Isolated low DLCO may reflect early ILD, pulmonary vascular disease; severe anemia</a:t>
            </a:r>
            <a:r>
              <a:rPr lang="en-US" baseline="0" dirty="0"/>
              <a:t>; </a:t>
            </a:r>
            <a:r>
              <a:rPr lang="en-US" dirty="0"/>
              <a:t>early mixed obstruction and restriction.</a:t>
            </a:r>
          </a:p>
        </p:txBody>
      </p:sp>
      <p:sp>
        <p:nvSpPr>
          <p:cNvPr id="4" name="Slide Number Placeholder 3"/>
          <p:cNvSpPr>
            <a:spLocks noGrp="1"/>
          </p:cNvSpPr>
          <p:nvPr>
            <p:ph type="sldNum" sz="quarter" idx="5"/>
          </p:nvPr>
        </p:nvSpPr>
        <p:spPr/>
        <p:txBody>
          <a:bodyPr/>
          <a:lstStyle/>
          <a:p>
            <a:fld id="{1E4230ED-5A71-4D86-8CCE-2152E237EBA8}" type="slidenum">
              <a:rPr lang="en-US" smtClean="0"/>
              <a:t>15</a:t>
            </a:fld>
            <a:endParaRPr lang="en-US"/>
          </a:p>
        </p:txBody>
      </p:sp>
    </p:spTree>
    <p:extLst>
      <p:ext uri="{BB962C8B-B14F-4D97-AF65-F5344CB8AC3E}">
        <p14:creationId xmlns:p14="http://schemas.microsoft.com/office/powerpoint/2010/main" val="149134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Z-scores predict distance from normal compared to age-, sex-, and height-matched </a:t>
            </a:r>
            <a:r>
              <a:rPr lang="en-US" dirty="0" err="1"/>
              <a:t>normals</a:t>
            </a:r>
            <a:r>
              <a:rPr lang="en-US" dirty="0"/>
              <a:t> </a:t>
            </a:r>
          </a:p>
          <a:p>
            <a:endParaRPr lang="en-US"/>
          </a:p>
          <a:p>
            <a:r>
              <a:rPr lang="en-US"/>
              <a:t> </a:t>
            </a:r>
            <a:r>
              <a:rPr lang="en-US" dirty="0"/>
              <a:t>z-score -1.645= 5%</a:t>
            </a:r>
          </a:p>
          <a:p>
            <a:r>
              <a:rPr lang="en-US" dirty="0"/>
              <a:t>              -1.96  = 2.5%	 </a:t>
            </a:r>
          </a:p>
          <a:p>
            <a:r>
              <a:rPr lang="en-US" dirty="0"/>
              <a:t>              -2.326= 1%</a:t>
            </a:r>
          </a:p>
          <a:p>
            <a:r>
              <a:rPr lang="en-US" dirty="0"/>
              <a:t>              -2.5 = 0.62%</a:t>
            </a:r>
          </a:p>
          <a:p>
            <a:r>
              <a:rPr lang="en-US" dirty="0"/>
              <a:t>              -4    =  0.003%</a:t>
            </a:r>
          </a:p>
          <a:p>
            <a:endParaRPr lang="en-US" dirty="0"/>
          </a:p>
        </p:txBody>
      </p:sp>
      <p:sp>
        <p:nvSpPr>
          <p:cNvPr id="4" name="Slide Number Placeholder 3"/>
          <p:cNvSpPr>
            <a:spLocks noGrp="1"/>
          </p:cNvSpPr>
          <p:nvPr>
            <p:ph type="sldNum" sz="quarter" idx="10"/>
          </p:nvPr>
        </p:nvSpPr>
        <p:spPr/>
        <p:txBody>
          <a:bodyPr/>
          <a:lstStyle/>
          <a:p>
            <a:fld id="{1E4230ED-5A71-4D86-8CCE-2152E237EBA8}" type="slidenum">
              <a:rPr lang="en-US" smtClean="0"/>
              <a:t>16</a:t>
            </a:fld>
            <a:endParaRPr lang="en-US"/>
          </a:p>
        </p:txBody>
      </p:sp>
    </p:spTree>
    <p:extLst>
      <p:ext uri="{BB962C8B-B14F-4D97-AF65-F5344CB8AC3E}">
        <p14:creationId xmlns:p14="http://schemas.microsoft.com/office/powerpoint/2010/main" val="55327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to discuss challenge</a:t>
            </a:r>
            <a:r>
              <a:rPr lang="en-US" baseline="0" dirty="0"/>
              <a:t> with GOLD criteria for airflow obstruction </a:t>
            </a:r>
            <a:endParaRPr lang="en-US" dirty="0"/>
          </a:p>
        </p:txBody>
      </p:sp>
      <p:sp>
        <p:nvSpPr>
          <p:cNvPr id="4" name="Slide Number Placeholder 3"/>
          <p:cNvSpPr>
            <a:spLocks noGrp="1"/>
          </p:cNvSpPr>
          <p:nvPr>
            <p:ph type="sldNum" sz="quarter" idx="10"/>
          </p:nvPr>
        </p:nvSpPr>
        <p:spPr/>
        <p:txBody>
          <a:bodyPr/>
          <a:lstStyle/>
          <a:p>
            <a:fld id="{1E4230ED-5A71-4D86-8CCE-2152E237EBA8}" type="slidenum">
              <a:rPr lang="en-US" smtClean="0"/>
              <a:t>17</a:t>
            </a:fld>
            <a:endParaRPr lang="en-US"/>
          </a:p>
        </p:txBody>
      </p:sp>
    </p:spTree>
    <p:extLst>
      <p:ext uri="{BB962C8B-B14F-4D97-AF65-F5344CB8AC3E}">
        <p14:creationId xmlns:p14="http://schemas.microsoft.com/office/powerpoint/2010/main" val="396354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230ED-5A71-4D86-8CCE-2152E237EBA8}" type="slidenum">
              <a:rPr lang="en-US" smtClean="0"/>
              <a:t>19</a:t>
            </a:fld>
            <a:endParaRPr lang="en-US"/>
          </a:p>
        </p:txBody>
      </p:sp>
    </p:spTree>
    <p:extLst>
      <p:ext uri="{BB962C8B-B14F-4D97-AF65-F5344CB8AC3E}">
        <p14:creationId xmlns:p14="http://schemas.microsoft.com/office/powerpoint/2010/main" val="403969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en-US" baseline="-25000" dirty="0"/>
              <a:t>LCO</a:t>
            </a:r>
            <a:r>
              <a:rPr lang="en-US" dirty="0"/>
              <a:t> = K</a:t>
            </a:r>
            <a:r>
              <a:rPr lang="en-US" baseline="-25000" dirty="0"/>
              <a:t>CO</a:t>
            </a:r>
            <a:r>
              <a:rPr lang="en-US" dirty="0"/>
              <a:t> x V</a:t>
            </a:r>
            <a:r>
              <a:rPr lang="en-US" baseline="-25000" dirty="0"/>
              <a:t>A</a:t>
            </a:r>
            <a:r>
              <a:rPr lang="en-US" dirty="0"/>
              <a:t> = Diffusion of the lung for carbon monoxide</a:t>
            </a:r>
          </a:p>
          <a:p>
            <a:r>
              <a:rPr lang="en-US" dirty="0"/>
              <a:t>V</a:t>
            </a:r>
            <a:r>
              <a:rPr lang="en-US" baseline="-25000" dirty="0"/>
              <a:t>A</a:t>
            </a:r>
            <a:r>
              <a:rPr lang="en-US" dirty="0"/>
              <a:t>= Alveolar volume</a:t>
            </a:r>
          </a:p>
          <a:p>
            <a:r>
              <a:rPr lang="en-US" dirty="0"/>
              <a:t>K</a:t>
            </a:r>
            <a:r>
              <a:rPr lang="en-US" baseline="-25000" dirty="0"/>
              <a:t>CO</a:t>
            </a:r>
            <a:r>
              <a:rPr lang="en-US" dirty="0"/>
              <a:t> = Transfer coefficient of the lung for CO = D</a:t>
            </a:r>
            <a:r>
              <a:rPr lang="en-US" baseline="-25000" dirty="0"/>
              <a:t>LCO</a:t>
            </a:r>
            <a:r>
              <a:rPr lang="en-US" dirty="0"/>
              <a:t>/V</a:t>
            </a:r>
            <a:r>
              <a:rPr lang="en-US" baseline="-25000" dirty="0"/>
              <a:t>A</a:t>
            </a:r>
          </a:p>
        </p:txBody>
      </p:sp>
      <p:sp>
        <p:nvSpPr>
          <p:cNvPr id="4" name="Slide Number Placeholder 3"/>
          <p:cNvSpPr>
            <a:spLocks noGrp="1"/>
          </p:cNvSpPr>
          <p:nvPr>
            <p:ph type="sldNum" sz="quarter" idx="5"/>
          </p:nvPr>
        </p:nvSpPr>
        <p:spPr/>
        <p:txBody>
          <a:bodyPr/>
          <a:lstStyle/>
          <a:p>
            <a:fld id="{1E4230ED-5A71-4D86-8CCE-2152E237EBA8}" type="slidenum">
              <a:rPr lang="en-US" smtClean="0"/>
              <a:t>20</a:t>
            </a:fld>
            <a:endParaRPr lang="en-US"/>
          </a:p>
        </p:txBody>
      </p:sp>
    </p:spTree>
    <p:extLst>
      <p:ext uri="{BB962C8B-B14F-4D97-AF65-F5344CB8AC3E}">
        <p14:creationId xmlns:p14="http://schemas.microsoft.com/office/powerpoint/2010/main" val="399056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introductions</a:t>
            </a:r>
            <a:r>
              <a:rPr lang="en-US" baseline="0" dirty="0"/>
              <a:t> around the table. </a:t>
            </a:r>
          </a:p>
          <a:p>
            <a:r>
              <a:rPr lang="en-US" baseline="0" dirty="0"/>
              <a:t>Explain this session is a safe space to discuss PFTs and an initial approach. </a:t>
            </a:r>
          </a:p>
          <a:p>
            <a:r>
              <a:rPr lang="en-US" baseline="0" dirty="0"/>
              <a:t>Encourage an open discussion with questions as you go.  Explain it is case-based and we will go around the table. </a:t>
            </a:r>
          </a:p>
          <a:p>
            <a:r>
              <a:rPr lang="en-US" baseline="0" dirty="0"/>
              <a:t>Everyone will get an opportunity to do spirometry during 15 min of this session.</a:t>
            </a:r>
          </a:p>
          <a:p>
            <a:r>
              <a:rPr lang="en-US" baseline="0" dirty="0"/>
              <a:t>No expectation to get through all the cases.  Cases and this teaching guide are published on the RBC wiki website. </a:t>
            </a:r>
            <a:endParaRPr lang="en-US" dirty="0"/>
          </a:p>
        </p:txBody>
      </p:sp>
      <p:sp>
        <p:nvSpPr>
          <p:cNvPr id="4" name="Slide Number Placeholder 3"/>
          <p:cNvSpPr>
            <a:spLocks noGrp="1"/>
          </p:cNvSpPr>
          <p:nvPr>
            <p:ph type="sldNum" sz="quarter" idx="10"/>
          </p:nvPr>
        </p:nvSpPr>
        <p:spPr/>
        <p:txBody>
          <a:bodyPr/>
          <a:lstStyle/>
          <a:p>
            <a:fld id="{1E4230ED-5A71-4D86-8CCE-2152E237EBA8}" type="slidenum">
              <a:rPr lang="en-US" smtClean="0"/>
              <a:t>2</a:t>
            </a:fld>
            <a:endParaRPr lang="en-US"/>
          </a:p>
        </p:txBody>
      </p:sp>
    </p:spTree>
    <p:extLst>
      <p:ext uri="{BB962C8B-B14F-4D97-AF65-F5344CB8AC3E}">
        <p14:creationId xmlns:p14="http://schemas.microsoft.com/office/powerpoint/2010/main" val="338232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a:t>
            </a:r>
            <a:r>
              <a:rPr lang="en-US" baseline="0" dirty="0"/>
              <a:t> session is a brief intro to reduce anxiety and ease transition to fellowship</a:t>
            </a:r>
          </a:p>
          <a:p>
            <a:r>
              <a:rPr lang="en-US" baseline="0" dirty="0"/>
              <a:t>Structure of session is case based</a:t>
            </a:r>
          </a:p>
          <a:p>
            <a:r>
              <a:rPr lang="en-US" baseline="0" dirty="0"/>
              <a:t>Refer to resources on ATS wiki site and ATS Guidelines page</a:t>
            </a:r>
          </a:p>
          <a:p>
            <a:endParaRPr lang="en-US" baseline="0" dirty="0"/>
          </a:p>
          <a:p>
            <a:r>
              <a:rPr lang="en-US" baseline="0" dirty="0"/>
              <a:t>Start with introductions</a:t>
            </a:r>
            <a:endParaRPr lang="en-US" dirty="0"/>
          </a:p>
        </p:txBody>
      </p:sp>
      <p:sp>
        <p:nvSpPr>
          <p:cNvPr id="4" name="Slide Number Placeholder 3"/>
          <p:cNvSpPr>
            <a:spLocks noGrp="1"/>
          </p:cNvSpPr>
          <p:nvPr>
            <p:ph type="sldNum" sz="quarter" idx="10"/>
          </p:nvPr>
        </p:nvSpPr>
        <p:spPr/>
        <p:txBody>
          <a:bodyPr/>
          <a:lstStyle/>
          <a:p>
            <a:fld id="{1E4230ED-5A71-4D86-8CCE-2152E237EBA8}" type="slidenum">
              <a:rPr lang="en-US" smtClean="0"/>
              <a:t>3</a:t>
            </a:fld>
            <a:endParaRPr lang="en-US"/>
          </a:p>
        </p:txBody>
      </p:sp>
    </p:spTree>
    <p:extLst>
      <p:ext uri="{BB962C8B-B14F-4D97-AF65-F5344CB8AC3E}">
        <p14:creationId xmlns:p14="http://schemas.microsoft.com/office/powerpoint/2010/main" val="22081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work has demonstrated reduced lung volume</a:t>
            </a:r>
            <a:r>
              <a:rPr lang="en-US" baseline="0" dirty="0"/>
              <a:t>s in people of color compared to white populations.  Correction factors or specific reference equations have been used. </a:t>
            </a:r>
          </a:p>
          <a:p>
            <a:r>
              <a:rPr lang="en-US" dirty="0"/>
              <a:t>Many observed differences that</a:t>
            </a:r>
            <a:r>
              <a:rPr lang="en-US" baseline="0" dirty="0"/>
              <a:t> have been attributed to race are related to differences in (particularly early childhood) exposures, pollution, and nutrition. </a:t>
            </a:r>
          </a:p>
          <a:p>
            <a:r>
              <a:rPr lang="en-US" baseline="0" dirty="0"/>
              <a:t>Furthermore, there is a history of using purported racial differences to demonstrate biologic differences that do not exist</a:t>
            </a:r>
          </a:p>
          <a:p>
            <a:r>
              <a:rPr lang="en-US" b="1" baseline="0" dirty="0"/>
              <a:t>Potential harm </a:t>
            </a:r>
            <a:r>
              <a:rPr lang="en-US" baseline="0" dirty="0"/>
              <a:t>comes from a higher threshold for disability compensation or lung transplant eligibility</a:t>
            </a:r>
          </a:p>
          <a:p>
            <a:r>
              <a:rPr lang="en-US" baseline="0" dirty="0"/>
              <a:t>Race-based predictions do not predict clinically relevant COPD outcomes as well as race-neutral predictions in </a:t>
            </a:r>
            <a:r>
              <a:rPr lang="en-US" baseline="0" dirty="0" err="1"/>
              <a:t>Spiromics</a:t>
            </a:r>
            <a:r>
              <a:rPr lang="en-US" baseline="0" dirty="0"/>
              <a:t> and MESA-Lung cohorts. This data published after lit search for ATS/ERS task force and incorporated into ATS statement in 2023</a:t>
            </a:r>
            <a:endParaRPr lang="en-US" dirty="0"/>
          </a:p>
        </p:txBody>
      </p:sp>
      <p:sp>
        <p:nvSpPr>
          <p:cNvPr id="4" name="Slide Number Placeholder 3"/>
          <p:cNvSpPr>
            <a:spLocks noGrp="1"/>
          </p:cNvSpPr>
          <p:nvPr>
            <p:ph type="sldNum" sz="quarter" idx="10"/>
          </p:nvPr>
        </p:nvSpPr>
        <p:spPr/>
        <p:txBody>
          <a:bodyPr/>
          <a:lstStyle/>
          <a:p>
            <a:fld id="{A13B0BE4-DD5C-414C-8CE7-D41F1C674894}" type="slidenum">
              <a:rPr lang="en-US" smtClean="0"/>
              <a:t>4</a:t>
            </a:fld>
            <a:endParaRPr lang="en-US"/>
          </a:p>
        </p:txBody>
      </p:sp>
    </p:spTree>
    <p:extLst>
      <p:ext uri="{BB962C8B-B14F-4D97-AF65-F5344CB8AC3E}">
        <p14:creationId xmlns:p14="http://schemas.microsoft.com/office/powerpoint/2010/main" val="119875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Global</a:t>
            </a:r>
            <a:r>
              <a:rPr lang="en-US" baseline="0" dirty="0"/>
              <a:t> is a race neutral reference equation developed in 2022</a:t>
            </a:r>
          </a:p>
        </p:txBody>
      </p:sp>
      <p:sp>
        <p:nvSpPr>
          <p:cNvPr id="4" name="Slide Number Placeholder 3"/>
          <p:cNvSpPr>
            <a:spLocks noGrp="1"/>
          </p:cNvSpPr>
          <p:nvPr>
            <p:ph type="sldNum" sz="quarter" idx="10"/>
          </p:nvPr>
        </p:nvSpPr>
        <p:spPr/>
        <p:txBody>
          <a:bodyPr/>
          <a:lstStyle/>
          <a:p>
            <a:fld id="{A13B0BE4-DD5C-414C-8CE7-D41F1C674894}" type="slidenum">
              <a:rPr lang="en-US" smtClean="0"/>
              <a:t>5</a:t>
            </a:fld>
            <a:endParaRPr lang="en-US"/>
          </a:p>
        </p:txBody>
      </p:sp>
    </p:spTree>
    <p:extLst>
      <p:ext uri="{BB962C8B-B14F-4D97-AF65-F5344CB8AC3E}">
        <p14:creationId xmlns:p14="http://schemas.microsoft.com/office/powerpoint/2010/main" val="393466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Z-scores predict</a:t>
            </a:r>
            <a:r>
              <a:rPr lang="en-US" baseline="0" dirty="0"/>
              <a:t> distance from normal compared to age-, sex-, and height-matched </a:t>
            </a:r>
            <a:r>
              <a:rPr lang="en-US" baseline="0" dirty="0" err="1"/>
              <a:t>normals</a:t>
            </a:r>
            <a:r>
              <a:rPr lang="en-US" baseline="0" dirty="0"/>
              <a:t> </a:t>
            </a:r>
          </a:p>
          <a:p>
            <a:r>
              <a:rPr lang="en-US" baseline="0" dirty="0"/>
              <a:t> z-score -1.645= 5%</a:t>
            </a:r>
          </a:p>
          <a:p>
            <a:r>
              <a:rPr lang="en-US" baseline="0" dirty="0"/>
              <a:t>              -1.96  = 2.5%	 </a:t>
            </a:r>
          </a:p>
          <a:p>
            <a:r>
              <a:rPr lang="en-US" baseline="0" dirty="0"/>
              <a:t>              -2.326= 1%</a:t>
            </a:r>
          </a:p>
          <a:p>
            <a:r>
              <a:rPr lang="en-US" baseline="0" dirty="0"/>
              <a:t>              -2.5 = 0.62%</a:t>
            </a:r>
          </a:p>
          <a:p>
            <a:r>
              <a:rPr lang="en-US" baseline="0" dirty="0"/>
              <a:t>              -4    =  0.003%</a:t>
            </a:r>
          </a:p>
          <a:p>
            <a:r>
              <a:rPr lang="en-US" baseline="0" dirty="0"/>
              <a:t>Added patterns including:</a:t>
            </a:r>
          </a:p>
          <a:p>
            <a:pPr marL="177571" indent="-177571">
              <a:buFont typeface="Arial" panose="020B0604020202020204" pitchFamily="34" charset="0"/>
              <a:buChar char="•"/>
            </a:pPr>
            <a:r>
              <a:rPr lang="en-US" baseline="0" dirty="0" err="1"/>
              <a:t>Dysanapsis</a:t>
            </a:r>
            <a:r>
              <a:rPr lang="en-US" baseline="0" dirty="0"/>
              <a:t>: Low FEV1/FVC ratio; normal FEV1. May be normal or reflect early obstruction.</a:t>
            </a:r>
          </a:p>
          <a:p>
            <a:pPr marL="177571" indent="-177571">
              <a:buFont typeface="Arial" panose="020B0604020202020204" pitchFamily="34" charset="0"/>
              <a:buChar char="•"/>
            </a:pPr>
            <a:r>
              <a:rPr lang="en-US" baseline="0" dirty="0"/>
              <a:t>Nonspecific pattern: Normal FEV1/FVC ratio; low FEV1, FVC.  May reflect decreased effort, restrictive pattern, or early small airways disease with air trapping. Full PFTs help.</a:t>
            </a:r>
          </a:p>
          <a:p>
            <a:pPr marL="177571" indent="-177571">
              <a:buFont typeface="Arial" panose="020B0604020202020204" pitchFamily="34" charset="0"/>
              <a:buChar char="•"/>
            </a:pPr>
            <a:r>
              <a:rPr lang="en-US" baseline="0" dirty="0"/>
              <a:t>Defined two restrictive patterns: Simple = symmetric low TLC, FRC, RV; Complex: FVC reduced out of proportion to TLC reduction—indicates increased RV and difficulty with lung emptying (neuromuscular weakness, chest wall restriction, or occult small airway disease). ***These patterns are too complex for this interpretation. </a:t>
            </a:r>
            <a:endParaRPr lang="en-US" dirty="0"/>
          </a:p>
        </p:txBody>
      </p:sp>
      <p:sp>
        <p:nvSpPr>
          <p:cNvPr id="4" name="Slide Number Placeholder 3"/>
          <p:cNvSpPr>
            <a:spLocks noGrp="1"/>
          </p:cNvSpPr>
          <p:nvPr>
            <p:ph type="sldNum" sz="quarter" idx="10"/>
          </p:nvPr>
        </p:nvSpPr>
        <p:spPr/>
        <p:txBody>
          <a:bodyPr/>
          <a:lstStyle/>
          <a:p>
            <a:fld id="{1E4230ED-5A71-4D86-8CCE-2152E237EBA8}" type="slidenum">
              <a:rPr lang="en-US" smtClean="0"/>
              <a:t>6</a:t>
            </a:fld>
            <a:endParaRPr lang="en-US"/>
          </a:p>
        </p:txBody>
      </p:sp>
    </p:spTree>
    <p:extLst>
      <p:ext uri="{BB962C8B-B14F-4D97-AF65-F5344CB8AC3E}">
        <p14:creationId xmlns:p14="http://schemas.microsoft.com/office/powerpoint/2010/main" val="122475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obtain PFTs? </a:t>
            </a:r>
          </a:p>
          <a:p>
            <a:pPr marL="181229" indent="-181229">
              <a:buFont typeface="Arial" panose="020B0604020202020204" pitchFamily="34" charset="0"/>
              <a:buChar char="•"/>
            </a:pPr>
            <a:r>
              <a:rPr lang="en-US" dirty="0"/>
              <a:t>Determine a pattern of abnormality that leads to diagnosis</a:t>
            </a:r>
          </a:p>
          <a:p>
            <a:pPr marL="181229" indent="-181229">
              <a:buFont typeface="Arial" panose="020B0604020202020204" pitchFamily="34" charset="0"/>
              <a:buChar char="•"/>
            </a:pPr>
            <a:r>
              <a:rPr lang="en-US" dirty="0"/>
              <a:t>Assess treatment</a:t>
            </a:r>
            <a:r>
              <a:rPr lang="en-US" baseline="0" dirty="0"/>
              <a:t> response</a:t>
            </a:r>
          </a:p>
          <a:p>
            <a:pPr marL="181229" indent="-181229">
              <a:buFont typeface="Arial" panose="020B0604020202020204" pitchFamily="34" charset="0"/>
              <a:buChar char="•"/>
            </a:pPr>
            <a:r>
              <a:rPr lang="en-US" baseline="0" dirty="0"/>
              <a:t>Prognosis</a:t>
            </a:r>
          </a:p>
          <a:p>
            <a:pPr marL="181229" indent="-181229">
              <a:buFont typeface="Arial" panose="020B0604020202020204" pitchFamily="34" charset="0"/>
              <a:buChar char="•"/>
            </a:pPr>
            <a:r>
              <a:rPr lang="en-US" baseline="0" dirty="0"/>
              <a:t>Preoperative risk assessment (</a:t>
            </a:r>
            <a:r>
              <a:rPr lang="en-US" baseline="0" dirty="0" err="1"/>
              <a:t>incl</a:t>
            </a:r>
            <a:r>
              <a:rPr lang="en-US" baseline="0" dirty="0"/>
              <a:t> lung resection)</a:t>
            </a:r>
          </a:p>
          <a:p>
            <a:pPr marL="181229" indent="-181229">
              <a:buFont typeface="Arial" panose="020B0604020202020204" pitchFamily="34" charset="0"/>
              <a:buChar char="•"/>
            </a:pPr>
            <a:r>
              <a:rPr lang="en-US" baseline="0" dirty="0"/>
              <a:t>Determine disability</a:t>
            </a:r>
          </a:p>
          <a:p>
            <a:pPr marL="181229" indent="-181229">
              <a:buFont typeface="Arial" panose="020B0604020202020204" pitchFamily="34" charset="0"/>
              <a:buChar char="•"/>
            </a:pPr>
            <a:r>
              <a:rPr lang="en-US" baseline="0" dirty="0"/>
              <a:t>Public health/population screening (e.g. firefighters, miners)</a:t>
            </a:r>
          </a:p>
          <a:p>
            <a:pPr marL="181229" indent="-181229">
              <a:buFont typeface="Arial" panose="020B0604020202020204" pitchFamily="34" charset="0"/>
              <a:buChar char="•"/>
            </a:pPr>
            <a:endParaRPr lang="en-US" dirty="0"/>
          </a:p>
          <a:p>
            <a:pPr marL="181229" indent="-181229">
              <a:buFont typeface="Arial" panose="020B0604020202020204" pitchFamily="34" charset="0"/>
              <a:buChar char="•"/>
            </a:pPr>
            <a:endParaRPr lang="en-US" dirty="0"/>
          </a:p>
          <a:p>
            <a:r>
              <a:rPr lang="en-US" dirty="0"/>
              <a:t>How do we derive normal values? </a:t>
            </a:r>
          </a:p>
        </p:txBody>
      </p:sp>
      <p:sp>
        <p:nvSpPr>
          <p:cNvPr id="4" name="Slide Number Placeholder 3"/>
          <p:cNvSpPr>
            <a:spLocks noGrp="1"/>
          </p:cNvSpPr>
          <p:nvPr>
            <p:ph type="sldNum" sz="quarter" idx="10"/>
          </p:nvPr>
        </p:nvSpPr>
        <p:spPr/>
        <p:txBody>
          <a:bodyPr/>
          <a:lstStyle/>
          <a:p>
            <a:fld id="{1E4230ED-5A71-4D86-8CCE-2152E237EBA8}" type="slidenum">
              <a:rPr lang="en-US" smtClean="0"/>
              <a:t>7</a:t>
            </a:fld>
            <a:endParaRPr lang="en-US"/>
          </a:p>
        </p:txBody>
      </p:sp>
    </p:spTree>
    <p:extLst>
      <p:ext uri="{BB962C8B-B14F-4D97-AF65-F5344CB8AC3E}">
        <p14:creationId xmlns:p14="http://schemas.microsoft.com/office/powerpoint/2010/main" val="291634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orient the learners to PFT layout.  Then invite volunteer to interpret. </a:t>
            </a:r>
          </a:p>
          <a:p>
            <a:r>
              <a:rPr lang="en-US" dirty="0"/>
              <a:t>*Good quality study (meets ATS criteria)—this will be left off other cases, but all meet ATS criteria.</a:t>
            </a:r>
          </a:p>
          <a:p>
            <a:r>
              <a:rPr lang="en-US" b="1" dirty="0"/>
              <a:t>Obstructive pattern with moderate airflow limitation</a:t>
            </a:r>
            <a:r>
              <a:rPr lang="en-US" dirty="0"/>
              <a:t>.  </a:t>
            </a:r>
            <a:r>
              <a:rPr lang="en-US" b="1" dirty="0"/>
              <a:t>Hyperinflation</a:t>
            </a:r>
            <a:r>
              <a:rPr lang="en-US" dirty="0"/>
              <a:t> vs air trapping (FRC and RV increased).  </a:t>
            </a:r>
            <a:r>
              <a:rPr lang="en-US" b="1" dirty="0"/>
              <a:t>Impaired</a:t>
            </a:r>
            <a:r>
              <a:rPr lang="en-US" b="1" baseline="0" dirty="0"/>
              <a:t> gas transfer </a:t>
            </a:r>
            <a:r>
              <a:rPr lang="en-US" baseline="0" dirty="0"/>
              <a:t>(</a:t>
            </a:r>
            <a:r>
              <a:rPr lang="en-US" dirty="0"/>
              <a:t>Decreased DLCO). Preserved VA suggests relatively preserved lung volumes.</a:t>
            </a:r>
          </a:p>
          <a:p>
            <a:r>
              <a:rPr lang="en-US" dirty="0"/>
              <a:t>Diff dx: COPD with emphysema; COPD with pulmonary vascular disease (PH, PE); combined pulmonary fibrosis and emphysema; concomitant anemia; Never smoker may suggest alpha1 antitrypsin def.</a:t>
            </a:r>
          </a:p>
          <a:p>
            <a:r>
              <a:rPr lang="en-US" b="1" dirty="0"/>
              <a:t>Teaching points: </a:t>
            </a:r>
          </a:p>
          <a:p>
            <a:pPr marL="181229" indent="-181229">
              <a:buFont typeface="Arial" panose="020B0604020202020204" pitchFamily="34" charset="0"/>
              <a:buChar char="•"/>
            </a:pPr>
            <a:r>
              <a:rPr lang="en-US" dirty="0"/>
              <a:t>TGV = Thoracic Gas Volume is FRC measured by plethysmography. </a:t>
            </a:r>
          </a:p>
          <a:p>
            <a:pPr marL="181229" indent="-181229">
              <a:buFont typeface="Arial" panose="020B0604020202020204" pitchFamily="34" charset="0"/>
              <a:buChar char="•"/>
            </a:pPr>
            <a:r>
              <a:rPr lang="en-US" dirty="0"/>
              <a:t>Airflow limitation by either ATS criteria or GOLD in this case; moderate severity based on FEV1 z score of -2.76 (between -2.5 and -4)</a:t>
            </a:r>
          </a:p>
          <a:p>
            <a:pPr marL="181229" indent="-181229">
              <a:buFont typeface="Arial" panose="020B0604020202020204" pitchFamily="34" charset="0"/>
              <a:buChar char="•"/>
            </a:pPr>
            <a:r>
              <a:rPr lang="en-US" dirty="0"/>
              <a:t>Hyperinflation (often defined as obstruction + </a:t>
            </a:r>
            <a:r>
              <a:rPr lang="en-US" dirty="0" err="1"/>
              <a:t>inc’d</a:t>
            </a:r>
            <a:r>
              <a:rPr lang="en-US" dirty="0"/>
              <a:t> TLC; we define as 2 of 3 </a:t>
            </a:r>
            <a:r>
              <a:rPr lang="en-US" dirty="0" err="1"/>
              <a:t>inc’d</a:t>
            </a:r>
            <a:r>
              <a:rPr lang="en-US" dirty="0"/>
              <a:t>: TLC, FRC, RV). Poor gas distribution based on difference between TLC and VA. </a:t>
            </a:r>
          </a:p>
          <a:p>
            <a:pPr marL="181229" indent="-181229">
              <a:buFont typeface="Arial" panose="020B0604020202020204" pitchFamily="34" charset="0"/>
              <a:buChar char="•"/>
            </a:pPr>
            <a:r>
              <a:rPr lang="en-US" dirty="0"/>
              <a:t>Obstructive pattern on Flow Volume Loop (Note that black dots indicate predicted FVL)</a:t>
            </a:r>
          </a:p>
          <a:p>
            <a:pPr defTabSz="947044">
              <a:defRPr/>
            </a:pPr>
            <a:r>
              <a:rPr lang="en-US" dirty="0"/>
              <a:t>[ATS criteria</a:t>
            </a:r>
            <a:r>
              <a:rPr lang="en-US" baseline="0" dirty="0"/>
              <a:t> for </a:t>
            </a:r>
            <a:r>
              <a:rPr lang="en-US" baseline="0" dirty="0" err="1"/>
              <a:t>spiro</a:t>
            </a:r>
            <a:r>
              <a:rPr lang="en-US" baseline="0" dirty="0"/>
              <a:t>: good start (back extrapolation &lt;5%FVC or 100mL); good ending (forced </a:t>
            </a:r>
            <a:r>
              <a:rPr lang="en-US" baseline="0" dirty="0" err="1"/>
              <a:t>exp</a:t>
            </a:r>
            <a:r>
              <a:rPr lang="en-US" baseline="0" dirty="0"/>
              <a:t> reaches plateau (&lt;25mL </a:t>
            </a:r>
            <a:r>
              <a:rPr lang="en-US" baseline="0" dirty="0" err="1"/>
              <a:t>exp</a:t>
            </a:r>
            <a:r>
              <a:rPr lang="en-US" baseline="0" dirty="0"/>
              <a:t> in final sec or </a:t>
            </a:r>
            <a:r>
              <a:rPr lang="en-US" baseline="0" dirty="0" err="1"/>
              <a:t>Texp</a:t>
            </a:r>
            <a:r>
              <a:rPr lang="en-US" baseline="0" dirty="0"/>
              <a:t> 15s)); no sig cough (no cough in first sec); and repeatable (&lt;=150mL or 10% highest value diff between best 2 FVC and FEV1)] </a:t>
            </a:r>
            <a:endParaRPr lang="en-US" dirty="0"/>
          </a:p>
          <a:p>
            <a:pPr marL="181229" indent="-18122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4230ED-5A71-4D86-8CCE-2152E237EBA8}" type="slidenum">
              <a:rPr lang="en-US" smtClean="0"/>
              <a:t>8</a:t>
            </a:fld>
            <a:endParaRPr lang="en-US"/>
          </a:p>
        </p:txBody>
      </p:sp>
    </p:spTree>
    <p:extLst>
      <p:ext uri="{BB962C8B-B14F-4D97-AF65-F5344CB8AC3E}">
        <p14:creationId xmlns:p14="http://schemas.microsoft.com/office/powerpoint/2010/main" val="125625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Spirometry </a:t>
            </a:r>
            <a:r>
              <a:rPr lang="en-US" b="1" i="1" u="none" dirty="0"/>
              <a:t>suggests</a:t>
            </a:r>
            <a:r>
              <a:rPr lang="en-US" dirty="0"/>
              <a:t> restrictive pattern—reduced FVC, but normal ratio. (Also described as symmetric reduction in FEV and FVC.)  </a:t>
            </a:r>
          </a:p>
          <a:p>
            <a:endParaRPr lang="en-US" dirty="0"/>
          </a:p>
          <a:p>
            <a:r>
              <a:rPr lang="en-US" b="1" u="sng" dirty="0"/>
              <a:t>Lung volumes confirm restrictive pattern</a:t>
            </a:r>
            <a:r>
              <a:rPr lang="en-US" b="1" u="none" dirty="0"/>
              <a:t> </a:t>
            </a:r>
            <a:r>
              <a:rPr lang="en-US" dirty="0"/>
              <a:t>with reduced TLC, FRC with normal RV (Complex restriction based on TLC disproportionately less than FVC reduction—may reflect occult air trapping with small airways disease, component of neuromuscular weakness or early mixed disease (Simple restriction has symmetric reduction in TLC, FRC, RV)). </a:t>
            </a:r>
          </a:p>
          <a:p>
            <a:r>
              <a:rPr lang="en-US" b="1" u="sng" dirty="0"/>
              <a:t>Gas transfer</a:t>
            </a:r>
            <a:r>
              <a:rPr lang="en-US" b="1" u="sng" baseline="0" dirty="0"/>
              <a:t> impairment </a:t>
            </a:r>
            <a:r>
              <a:rPr lang="en-US" baseline="0" dirty="0"/>
              <a:t>based on r</a:t>
            </a:r>
            <a:r>
              <a:rPr lang="en-US" dirty="0"/>
              <a:t>educed DLCO (and VA)—suggests loss of alveolar capillary structure. </a:t>
            </a:r>
          </a:p>
          <a:p>
            <a:endParaRPr lang="en-US" dirty="0"/>
          </a:p>
          <a:p>
            <a:r>
              <a:rPr lang="en-US" dirty="0"/>
              <a:t>Diff Dx: Many forms of ILD (IIP, HP, CTD, others)</a:t>
            </a:r>
          </a:p>
          <a:p>
            <a:endParaRPr lang="en-US" dirty="0"/>
          </a:p>
          <a:p>
            <a:r>
              <a:rPr lang="en-US" dirty="0"/>
              <a:t>Additional teaching point: Isolated reduced DLCO is initial abnormality in early ILD.  Advanced disease required before DLCO/VA is low. (This is why it was removed from new recs)  </a:t>
            </a:r>
          </a:p>
        </p:txBody>
      </p:sp>
      <p:sp>
        <p:nvSpPr>
          <p:cNvPr id="4" name="Slide Number Placeholder 3"/>
          <p:cNvSpPr>
            <a:spLocks noGrp="1"/>
          </p:cNvSpPr>
          <p:nvPr>
            <p:ph type="sldNum" sz="quarter" idx="5"/>
          </p:nvPr>
        </p:nvSpPr>
        <p:spPr/>
        <p:txBody>
          <a:bodyPr/>
          <a:lstStyle/>
          <a:p>
            <a:fld id="{1E4230ED-5A71-4D86-8CCE-2152E237EBA8}" type="slidenum">
              <a:rPr lang="en-US" smtClean="0"/>
              <a:t>9</a:t>
            </a:fld>
            <a:endParaRPr lang="en-US"/>
          </a:p>
        </p:txBody>
      </p:sp>
    </p:spTree>
    <p:extLst>
      <p:ext uri="{BB962C8B-B14F-4D97-AF65-F5344CB8AC3E}">
        <p14:creationId xmlns:p14="http://schemas.microsoft.com/office/powerpoint/2010/main" val="173242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130E-6E79-4A73-A661-ECED424E9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8A4BB5-AB07-4CA8-80DA-AB591C285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78896-B8CD-4F35-8686-5FEF1D82E4FF}"/>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E2A47402-38C5-44B6-BF31-3B5CFD956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D1C2A-AFD8-4256-BA56-3473ED971D30}"/>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380149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0A3D-B552-4FC7-BBB1-75F2331F5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A4B0E-93F6-4FDE-9FE6-9F014CED1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C4955-827B-4168-9796-72EDBD81D771}"/>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F7E660D8-1F06-4992-8B96-FA86294D1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97632-00AF-4AF4-9640-7929E95E3681}"/>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189103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04108-6EE1-4E76-B55F-39FEFEEA4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41B0E-2DDE-47A6-9733-57D0AEFFD0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23CD5-35B5-45B9-AC45-68F7AFD2BB99}"/>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C2766864-213A-491B-9BE5-E9265B129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736EC-2485-43CE-BCE0-24367E440346}"/>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30629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8319-7936-4FCC-BA2C-6421F9F15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E36F9-5979-4037-B42A-52AE09FBA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BFBF0-9AEE-4573-B024-11FDFDA91E53}"/>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E8A87811-7BD8-4641-9596-75E708E6F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2C351-3411-48C2-B27F-486C4B64FF19}"/>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343402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40F1-B3F9-4365-A477-A3DC15729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586293-AAD7-4293-B3F6-FE46E449A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A8FAB-C488-4ECB-B567-834440DA45A3}"/>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95D42AE4-085E-40D6-A772-40E947D00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C068-B838-4B74-A2F5-B03EF9230203}"/>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215965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DB6-BCE2-4280-9CC3-549EF3DED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65869-D865-4D95-BBB1-63F8E3605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838901-43CB-42F9-95D2-DA759CC04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47899-AE03-43CB-AF03-8982F0A10B1D}"/>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6" name="Footer Placeholder 5">
            <a:extLst>
              <a:ext uri="{FF2B5EF4-FFF2-40B4-BE49-F238E27FC236}">
                <a16:creationId xmlns:a16="http://schemas.microsoft.com/office/drawing/2014/main" id="{C6F7B7B9-1EA0-40B2-86EC-DEDA44FCF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01CB3-3C78-4137-B864-12C0E901DF41}"/>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284847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72AA-DD37-49C0-8958-AC4BC4D0AD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2CB01-E42F-450B-995C-51310F6F3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34BE3B-6CE6-4136-9606-4438EFAED6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A9DD5-A4C3-45ED-BD80-1831014A1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249DCC-17B0-4417-8993-7DC06B839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B5F805-3970-4256-AF38-FB50542BA943}"/>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8" name="Footer Placeholder 7">
            <a:extLst>
              <a:ext uri="{FF2B5EF4-FFF2-40B4-BE49-F238E27FC236}">
                <a16:creationId xmlns:a16="http://schemas.microsoft.com/office/drawing/2014/main" id="{F656F565-9FB7-4537-9D72-E8BCD8104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FCF092-AA08-46DC-8F78-69886AF25620}"/>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389275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B52-8B7E-4360-B1E1-D776AD140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2A0AB-0F57-47A2-892E-008E9B69DB41}"/>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4" name="Footer Placeholder 3">
            <a:extLst>
              <a:ext uri="{FF2B5EF4-FFF2-40B4-BE49-F238E27FC236}">
                <a16:creationId xmlns:a16="http://schemas.microsoft.com/office/drawing/2014/main" id="{51BC9DE7-AC95-4304-AC9B-8A1FEB262E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CDC111-EECF-4500-BCD1-F4639351C88E}"/>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172028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7CFB11-8BF4-4ADA-9222-5ACCD6AB58A4}"/>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3" name="Footer Placeholder 2">
            <a:extLst>
              <a:ext uri="{FF2B5EF4-FFF2-40B4-BE49-F238E27FC236}">
                <a16:creationId xmlns:a16="http://schemas.microsoft.com/office/drawing/2014/main" id="{744453AF-1620-49D2-AB50-6B28DD8EA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3562E-85AE-4E45-8786-40B77F3F40FD}"/>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289483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3662-2642-43BC-9D5C-A7C4456E0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2D5F7C-D46D-434D-B62E-CA5A7F8A6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3C9EC-A086-4AF6-9BFF-5E42BEA11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D0653-570C-40A0-BA9B-FEE1D4B4FDE7}"/>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6" name="Footer Placeholder 5">
            <a:extLst>
              <a:ext uri="{FF2B5EF4-FFF2-40B4-BE49-F238E27FC236}">
                <a16:creationId xmlns:a16="http://schemas.microsoft.com/office/drawing/2014/main" id="{D385E3A8-9AAC-4C7F-BD19-95F231633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07EC4-3D2B-40EA-972D-CADD4AFED246}"/>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995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F3BB-80D3-434B-A02B-1379EC9F1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1D2A0-E513-469E-AF12-98672623D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A73106-EA26-4727-BF7A-22EFD02FE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AE6F2-FDE6-4E32-BBF2-907688727CDA}"/>
              </a:ext>
            </a:extLst>
          </p:cNvPr>
          <p:cNvSpPr>
            <a:spLocks noGrp="1"/>
          </p:cNvSpPr>
          <p:nvPr>
            <p:ph type="dt" sz="half" idx="10"/>
          </p:nvPr>
        </p:nvSpPr>
        <p:spPr/>
        <p:txBody>
          <a:bodyPr/>
          <a:lstStyle/>
          <a:p>
            <a:fld id="{504E7E7E-7066-4A3D-A1A2-DF0D115204C4}" type="datetimeFigureOut">
              <a:rPr lang="en-US" smtClean="0"/>
              <a:t>4/24/2025</a:t>
            </a:fld>
            <a:endParaRPr lang="en-US"/>
          </a:p>
        </p:txBody>
      </p:sp>
      <p:sp>
        <p:nvSpPr>
          <p:cNvPr id="6" name="Footer Placeholder 5">
            <a:extLst>
              <a:ext uri="{FF2B5EF4-FFF2-40B4-BE49-F238E27FC236}">
                <a16:creationId xmlns:a16="http://schemas.microsoft.com/office/drawing/2014/main" id="{31A8C7C8-4FBB-427B-BC63-85303DC86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C1CB5-12B4-4C72-85E9-59143EF1668F}"/>
              </a:ext>
            </a:extLst>
          </p:cNvPr>
          <p:cNvSpPr>
            <a:spLocks noGrp="1"/>
          </p:cNvSpPr>
          <p:nvPr>
            <p:ph type="sldNum" sz="quarter" idx="12"/>
          </p:nvPr>
        </p:nvSpPr>
        <p:spPr/>
        <p:txBody>
          <a:bodyPr/>
          <a:lstStyle/>
          <a:p>
            <a:fld id="{2722A2F1-8B80-4E15-83BF-A1593EAD7B94}" type="slidenum">
              <a:rPr lang="en-US" smtClean="0"/>
              <a:t>‹#›</a:t>
            </a:fld>
            <a:endParaRPr lang="en-US"/>
          </a:p>
        </p:txBody>
      </p:sp>
    </p:spTree>
    <p:extLst>
      <p:ext uri="{BB962C8B-B14F-4D97-AF65-F5344CB8AC3E}">
        <p14:creationId xmlns:p14="http://schemas.microsoft.com/office/powerpoint/2010/main" val="11980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9A8A1-1A20-4E6E-A691-8F5523EAE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34E912-9636-41B0-BD3D-C4356BD26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952D1-2E72-49EB-BF8B-6CB42D8E6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7E7E-7066-4A3D-A1A2-DF0D115204C4}" type="datetimeFigureOut">
              <a:rPr lang="en-US" smtClean="0"/>
              <a:t>4/24/2025</a:t>
            </a:fld>
            <a:endParaRPr lang="en-US"/>
          </a:p>
        </p:txBody>
      </p:sp>
      <p:sp>
        <p:nvSpPr>
          <p:cNvPr id="5" name="Footer Placeholder 4">
            <a:extLst>
              <a:ext uri="{FF2B5EF4-FFF2-40B4-BE49-F238E27FC236}">
                <a16:creationId xmlns:a16="http://schemas.microsoft.com/office/drawing/2014/main" id="{2A4553AE-82F7-4758-AF6F-9A265688E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08C39-F048-4D1E-AE6D-9A688E9BC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2A2F1-8B80-4E15-83BF-A1593EAD7B94}" type="slidenum">
              <a:rPr lang="en-US" smtClean="0"/>
              <a:t>‹#›</a:t>
            </a:fld>
            <a:endParaRPr lang="en-US"/>
          </a:p>
        </p:txBody>
      </p:sp>
    </p:spTree>
    <p:extLst>
      <p:ext uri="{BB962C8B-B14F-4D97-AF65-F5344CB8AC3E}">
        <p14:creationId xmlns:p14="http://schemas.microsoft.com/office/powerpoint/2010/main" val="154536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4C18-236C-41C1-BD39-FC491D2FD497}"/>
              </a:ext>
            </a:extLst>
          </p:cNvPr>
          <p:cNvSpPr>
            <a:spLocks noGrp="1"/>
          </p:cNvSpPr>
          <p:nvPr>
            <p:ph type="ctrTitle"/>
          </p:nvPr>
        </p:nvSpPr>
        <p:spPr>
          <a:xfrm>
            <a:off x="1524000" y="2235200"/>
            <a:ext cx="9144000" cy="2387600"/>
          </a:xfrm>
        </p:spPr>
        <p:txBody>
          <a:bodyPr/>
          <a:lstStyle/>
          <a:p>
            <a:r>
              <a:rPr lang="en-US" dirty="0"/>
              <a:t>PFT Interpretation</a:t>
            </a:r>
          </a:p>
        </p:txBody>
      </p:sp>
      <p:pic>
        <p:nvPicPr>
          <p:cNvPr id="5" name="Picture 4">
            <a:extLst>
              <a:ext uri="{FF2B5EF4-FFF2-40B4-BE49-F238E27FC236}">
                <a16:creationId xmlns:a16="http://schemas.microsoft.com/office/drawing/2014/main" id="{A8540877-A577-43DC-91D6-A5881EE3DA55}"/>
              </a:ext>
            </a:extLst>
          </p:cNvPr>
          <p:cNvPicPr>
            <a:picLocks noChangeAspect="1"/>
          </p:cNvPicPr>
          <p:nvPr/>
        </p:nvPicPr>
        <p:blipFill>
          <a:blip r:embed="rId3"/>
          <a:stretch>
            <a:fillRect/>
          </a:stretch>
        </p:blipFill>
        <p:spPr>
          <a:xfrm>
            <a:off x="3217456" y="1810860"/>
            <a:ext cx="5486400" cy="1508495"/>
          </a:xfrm>
          <a:prstGeom prst="rect">
            <a:avLst/>
          </a:prstGeom>
        </p:spPr>
      </p:pic>
    </p:spTree>
    <p:extLst>
      <p:ext uri="{BB962C8B-B14F-4D97-AF65-F5344CB8AC3E}">
        <p14:creationId xmlns:p14="http://schemas.microsoft.com/office/powerpoint/2010/main" val="354250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232388" y="278130"/>
            <a:ext cx="3096427" cy="5613236"/>
          </a:xfrm>
        </p:spPr>
        <p:txBody>
          <a:bodyPr anchor="t">
            <a:normAutofit/>
          </a:bodyPr>
          <a:lstStyle/>
          <a:p>
            <a:r>
              <a:rPr lang="en-US" sz="3200" dirty="0">
                <a:solidFill>
                  <a:srgbClr val="FFFFFF"/>
                </a:solidFill>
              </a:rPr>
              <a:t>Case 3:</a:t>
            </a:r>
            <a:br>
              <a:rPr lang="en-US" sz="2800" dirty="0">
                <a:solidFill>
                  <a:srgbClr val="FFFFFF"/>
                </a:solidFill>
              </a:rPr>
            </a:br>
            <a:r>
              <a:rPr lang="en-US" sz="2800" dirty="0">
                <a:solidFill>
                  <a:srgbClr val="FFFFFF"/>
                </a:solidFill>
              </a:rPr>
              <a:t>43 </a:t>
            </a:r>
            <a:r>
              <a:rPr lang="en-US" sz="2800" dirty="0" err="1">
                <a:solidFill>
                  <a:srgbClr val="FFFFFF"/>
                </a:solidFill>
              </a:rPr>
              <a:t>yo</a:t>
            </a:r>
            <a:r>
              <a:rPr lang="en-US" sz="2800" dirty="0">
                <a:solidFill>
                  <a:srgbClr val="FFFFFF"/>
                </a:solidFill>
              </a:rPr>
              <a:t> 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73”</a:t>
            </a:r>
            <a:br>
              <a:rPr lang="en-US" sz="2800" dirty="0">
                <a:solidFill>
                  <a:schemeClr val="bg1"/>
                </a:solidFill>
              </a:rPr>
            </a:br>
            <a:r>
              <a:rPr lang="en-US" sz="2800" dirty="0" err="1">
                <a:solidFill>
                  <a:schemeClr val="bg1"/>
                </a:solidFill>
              </a:rPr>
              <a:t>Wt</a:t>
            </a:r>
            <a:r>
              <a:rPr lang="en-US" sz="2800" dirty="0">
                <a:solidFill>
                  <a:schemeClr val="bg1"/>
                </a:solidFill>
              </a:rPr>
              <a:t> 293 </a:t>
            </a:r>
            <a:r>
              <a:rPr lang="en-US" sz="2800" dirty="0" err="1">
                <a:solidFill>
                  <a:schemeClr val="bg1"/>
                </a:solidFill>
              </a:rPr>
              <a:t>lbs</a:t>
            </a:r>
            <a:r>
              <a:rPr lang="en-US" sz="2800" dirty="0">
                <a:solidFill>
                  <a:schemeClr val="bg1"/>
                </a:solidFill>
              </a:rPr>
              <a:t>, BMI 39</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17 pk years </a:t>
            </a:r>
            <a:br>
              <a:rPr lang="en-US" dirty="0">
                <a:solidFill>
                  <a:schemeClr val="bg1"/>
                </a:solidFill>
              </a:rPr>
            </a:br>
            <a:r>
              <a:rPr lang="en-US" dirty="0">
                <a:solidFill>
                  <a:srgbClr val="FFFFFF"/>
                </a:solidFill>
              </a:rPr>
              <a:t> </a:t>
            </a:r>
          </a:p>
        </p:txBody>
      </p:sp>
      <p:pic>
        <p:nvPicPr>
          <p:cNvPr id="5" name="Picture 4">
            <a:extLst>
              <a:ext uri="{FF2B5EF4-FFF2-40B4-BE49-F238E27FC236}">
                <a16:creationId xmlns:a16="http://schemas.microsoft.com/office/drawing/2014/main" id="{AA8895E4-E328-4B48-B4C3-8FE08729805B}"/>
              </a:ext>
            </a:extLst>
          </p:cNvPr>
          <p:cNvPicPr>
            <a:picLocks noChangeAspect="1"/>
          </p:cNvPicPr>
          <p:nvPr/>
        </p:nvPicPr>
        <p:blipFill>
          <a:blip r:embed="rId3"/>
          <a:stretch>
            <a:fillRect/>
          </a:stretch>
        </p:blipFill>
        <p:spPr>
          <a:xfrm>
            <a:off x="367242" y="3196803"/>
            <a:ext cx="2723810" cy="3508797"/>
          </a:xfrm>
          <a:prstGeom prst="rect">
            <a:avLst/>
          </a:prstGeom>
        </p:spPr>
      </p:pic>
      <p:pic>
        <p:nvPicPr>
          <p:cNvPr id="6" name="Picture 5">
            <a:extLst>
              <a:ext uri="{FF2B5EF4-FFF2-40B4-BE49-F238E27FC236}">
                <a16:creationId xmlns:a16="http://schemas.microsoft.com/office/drawing/2014/main" id="{794D9A8A-D551-4E20-BA19-6A78BA3BB088}"/>
              </a:ext>
            </a:extLst>
          </p:cNvPr>
          <p:cNvPicPr>
            <a:picLocks noChangeAspect="1"/>
          </p:cNvPicPr>
          <p:nvPr/>
        </p:nvPicPr>
        <p:blipFill>
          <a:blip r:embed="rId4"/>
          <a:stretch>
            <a:fillRect/>
          </a:stretch>
        </p:blipFill>
        <p:spPr>
          <a:xfrm>
            <a:off x="3796096" y="393059"/>
            <a:ext cx="8167304" cy="1820232"/>
          </a:xfrm>
          <a:prstGeom prst="rect">
            <a:avLst/>
          </a:prstGeom>
        </p:spPr>
      </p:pic>
      <p:pic>
        <p:nvPicPr>
          <p:cNvPr id="7" name="Picture 6">
            <a:extLst>
              <a:ext uri="{FF2B5EF4-FFF2-40B4-BE49-F238E27FC236}">
                <a16:creationId xmlns:a16="http://schemas.microsoft.com/office/drawing/2014/main" id="{3D5F9E01-2FA3-471F-8690-6B697E0B81BD}"/>
              </a:ext>
            </a:extLst>
          </p:cNvPr>
          <p:cNvPicPr>
            <a:picLocks noChangeAspect="1"/>
          </p:cNvPicPr>
          <p:nvPr/>
        </p:nvPicPr>
        <p:blipFill>
          <a:blip r:embed="rId5"/>
          <a:stretch>
            <a:fillRect/>
          </a:stretch>
        </p:blipFill>
        <p:spPr>
          <a:xfrm>
            <a:off x="3840015" y="2332568"/>
            <a:ext cx="8161485" cy="2247597"/>
          </a:xfrm>
          <a:prstGeom prst="rect">
            <a:avLst/>
          </a:prstGeom>
        </p:spPr>
      </p:pic>
      <p:pic>
        <p:nvPicPr>
          <p:cNvPr id="8" name="Picture 7">
            <a:extLst>
              <a:ext uri="{FF2B5EF4-FFF2-40B4-BE49-F238E27FC236}">
                <a16:creationId xmlns:a16="http://schemas.microsoft.com/office/drawing/2014/main" id="{E2F874D7-823E-436C-842B-05DA9408259A}"/>
              </a:ext>
            </a:extLst>
          </p:cNvPr>
          <p:cNvPicPr>
            <a:picLocks noChangeAspect="1"/>
          </p:cNvPicPr>
          <p:nvPr/>
        </p:nvPicPr>
        <p:blipFill>
          <a:blip r:embed="rId6"/>
          <a:stretch>
            <a:fillRect/>
          </a:stretch>
        </p:blipFill>
        <p:spPr>
          <a:xfrm>
            <a:off x="3986310" y="4723079"/>
            <a:ext cx="8053290" cy="1632852"/>
          </a:xfrm>
          <a:prstGeom prst="rect">
            <a:avLst/>
          </a:prstGeom>
        </p:spPr>
      </p:pic>
    </p:spTree>
    <p:extLst>
      <p:ext uri="{BB962C8B-B14F-4D97-AF65-F5344CB8AC3E}">
        <p14:creationId xmlns:p14="http://schemas.microsoft.com/office/powerpoint/2010/main" val="252781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8368"/>
          <a:stretch/>
        </p:blipFill>
        <p:spPr>
          <a:xfrm>
            <a:off x="3524250" y="690540"/>
            <a:ext cx="1248723" cy="1522104"/>
          </a:xfrm>
          <a:prstGeom prst="rect">
            <a:avLst/>
          </a:prstGeom>
        </p:spPr>
      </p:pic>
      <p:sp>
        <p:nvSpPr>
          <p:cNvPr id="10" name="Rectangle 9"/>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207323" y="339291"/>
            <a:ext cx="3096427" cy="5613236"/>
          </a:xfrm>
        </p:spPr>
        <p:txBody>
          <a:bodyPr anchor="t">
            <a:normAutofit/>
          </a:bodyPr>
          <a:lstStyle/>
          <a:p>
            <a:r>
              <a:rPr lang="en-US" sz="3200" dirty="0">
                <a:solidFill>
                  <a:srgbClr val="FFFFFF"/>
                </a:solidFill>
              </a:rPr>
              <a:t>Case 4:</a:t>
            </a:r>
            <a:br>
              <a:rPr lang="en-US" sz="2800" dirty="0">
                <a:solidFill>
                  <a:srgbClr val="FFFFFF"/>
                </a:solidFill>
              </a:rPr>
            </a:br>
            <a:r>
              <a:rPr lang="en-US" sz="2800" dirty="0">
                <a:solidFill>
                  <a:srgbClr val="FFFFFF"/>
                </a:solidFill>
              </a:rPr>
              <a:t>33 </a:t>
            </a:r>
            <a:r>
              <a:rPr lang="en-US" sz="2800" dirty="0" err="1">
                <a:solidFill>
                  <a:srgbClr val="FFFFFF"/>
                </a:solidFill>
              </a:rPr>
              <a:t>yo</a:t>
            </a:r>
            <a:r>
              <a:rPr lang="en-US" sz="2800" dirty="0">
                <a:solidFill>
                  <a:srgbClr val="FFFFFF"/>
                </a:solidFill>
              </a:rPr>
              <a:t> 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72”</a:t>
            </a:r>
            <a:br>
              <a:rPr lang="en-US" sz="2800" dirty="0">
                <a:solidFill>
                  <a:schemeClr val="bg1"/>
                </a:solidFill>
              </a:rPr>
            </a:br>
            <a:r>
              <a:rPr lang="en-US" sz="2800" dirty="0" err="1">
                <a:solidFill>
                  <a:schemeClr val="bg1"/>
                </a:solidFill>
              </a:rPr>
              <a:t>Wt</a:t>
            </a:r>
            <a:r>
              <a:rPr lang="en-US" sz="2800" dirty="0">
                <a:solidFill>
                  <a:schemeClr val="bg1"/>
                </a:solidFill>
              </a:rPr>
              <a:t> 170 </a:t>
            </a:r>
            <a:r>
              <a:rPr lang="en-US" sz="2800" dirty="0" err="1">
                <a:solidFill>
                  <a:schemeClr val="bg1"/>
                </a:solidFill>
              </a:rPr>
              <a:t>lbs</a:t>
            </a:r>
            <a:r>
              <a:rPr lang="en-US" sz="2800" dirty="0">
                <a:solidFill>
                  <a:schemeClr val="bg1"/>
                </a:solidFill>
              </a:rPr>
              <a:t>, BMI 24</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30 </a:t>
            </a:r>
            <a:r>
              <a:rPr lang="en-US" sz="2800" dirty="0" err="1">
                <a:solidFill>
                  <a:schemeClr val="bg1"/>
                </a:solidFill>
              </a:rPr>
              <a:t>pk</a:t>
            </a:r>
            <a:r>
              <a:rPr lang="en-US" sz="2800" dirty="0">
                <a:solidFill>
                  <a:schemeClr val="bg1"/>
                </a:solidFill>
              </a:rPr>
              <a:t> years</a:t>
            </a:r>
            <a:br>
              <a:rPr lang="en-US" dirty="0">
                <a:solidFill>
                  <a:schemeClr val="bg1"/>
                </a:solidFill>
              </a:rPr>
            </a:br>
            <a:r>
              <a:rPr lang="en-US" dirty="0">
                <a:solidFill>
                  <a:srgbClr val="FFFFFF"/>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825" y="4895088"/>
            <a:ext cx="7161603" cy="152007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053" t="1303" r="185" b="-1303"/>
          <a:stretch/>
        </p:blipFill>
        <p:spPr>
          <a:xfrm>
            <a:off x="4728216" y="806352"/>
            <a:ext cx="7397109" cy="138439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584" y="2255138"/>
            <a:ext cx="6938168" cy="246926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39" y="3473553"/>
            <a:ext cx="2847236" cy="2864975"/>
          </a:xfrm>
          <a:prstGeom prst="rect">
            <a:avLst/>
          </a:prstGeom>
        </p:spPr>
      </p:pic>
    </p:spTree>
    <p:extLst>
      <p:ext uri="{BB962C8B-B14F-4D97-AF65-F5344CB8AC3E}">
        <p14:creationId xmlns:p14="http://schemas.microsoft.com/office/powerpoint/2010/main" val="66262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205818" y="440055"/>
            <a:ext cx="3096427" cy="5613236"/>
          </a:xfrm>
        </p:spPr>
        <p:txBody>
          <a:bodyPr anchor="t">
            <a:normAutofit/>
          </a:bodyPr>
          <a:lstStyle/>
          <a:p>
            <a:r>
              <a:rPr lang="en-US" sz="3200" dirty="0">
                <a:solidFill>
                  <a:srgbClr val="FFFFFF"/>
                </a:solidFill>
              </a:rPr>
              <a:t>Case 5:</a:t>
            </a:r>
            <a:br>
              <a:rPr lang="en-US" sz="800" dirty="0">
                <a:solidFill>
                  <a:srgbClr val="FFFFFF"/>
                </a:solidFill>
              </a:rPr>
            </a:br>
            <a:br>
              <a:rPr lang="en-US" sz="800" dirty="0">
                <a:solidFill>
                  <a:srgbClr val="FFFFFF"/>
                </a:solidFill>
              </a:rPr>
            </a:br>
            <a:r>
              <a:rPr lang="en-US" sz="2800" dirty="0">
                <a:solidFill>
                  <a:srgbClr val="FFFFFF"/>
                </a:solidFill>
              </a:rPr>
              <a:t>40yo man with dyspnea</a:t>
            </a:r>
            <a:br>
              <a:rPr lang="en-US" sz="8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67”</a:t>
            </a:r>
            <a:br>
              <a:rPr lang="en-US" sz="2800" dirty="0">
                <a:solidFill>
                  <a:schemeClr val="bg1"/>
                </a:solidFill>
              </a:rPr>
            </a:br>
            <a:r>
              <a:rPr lang="en-US" sz="2800" dirty="0" err="1">
                <a:solidFill>
                  <a:schemeClr val="bg1"/>
                </a:solidFill>
              </a:rPr>
              <a:t>Wt</a:t>
            </a:r>
            <a:r>
              <a:rPr lang="en-US" sz="2800" dirty="0">
                <a:solidFill>
                  <a:schemeClr val="bg1"/>
                </a:solidFill>
              </a:rPr>
              <a:t> 145 </a:t>
            </a:r>
            <a:r>
              <a:rPr lang="en-US" sz="2800" dirty="0" err="1">
                <a:solidFill>
                  <a:schemeClr val="bg1"/>
                </a:solidFill>
              </a:rPr>
              <a:t>lbs</a:t>
            </a:r>
            <a:r>
              <a:rPr lang="en-US" sz="2800" dirty="0">
                <a:solidFill>
                  <a:schemeClr val="bg1"/>
                </a:solidFill>
              </a:rPr>
              <a:t>, BMI 23</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17 pk years </a:t>
            </a:r>
            <a:br>
              <a:rPr lang="en-US" dirty="0">
                <a:solidFill>
                  <a:schemeClr val="bg1"/>
                </a:solidFill>
              </a:rPr>
            </a:br>
            <a:r>
              <a:rPr lang="en-US" dirty="0">
                <a:solidFill>
                  <a:srgbClr val="FFFFFF"/>
                </a:solidFill>
              </a:rPr>
              <a:t> </a:t>
            </a:r>
          </a:p>
        </p:txBody>
      </p:sp>
      <p:pic>
        <p:nvPicPr>
          <p:cNvPr id="3" name="Picture 2">
            <a:extLst>
              <a:ext uri="{FF2B5EF4-FFF2-40B4-BE49-F238E27FC236}">
                <a16:creationId xmlns:a16="http://schemas.microsoft.com/office/drawing/2014/main" id="{03818C2E-89CD-4C6D-9043-94AB0507862D}"/>
              </a:ext>
            </a:extLst>
          </p:cNvPr>
          <p:cNvPicPr>
            <a:picLocks noChangeAspect="1"/>
          </p:cNvPicPr>
          <p:nvPr/>
        </p:nvPicPr>
        <p:blipFill>
          <a:blip r:embed="rId3"/>
          <a:stretch>
            <a:fillRect/>
          </a:stretch>
        </p:blipFill>
        <p:spPr>
          <a:xfrm>
            <a:off x="4167634" y="715825"/>
            <a:ext cx="7928865" cy="2052178"/>
          </a:xfrm>
          <a:prstGeom prst="rect">
            <a:avLst/>
          </a:prstGeom>
        </p:spPr>
      </p:pic>
      <p:pic>
        <p:nvPicPr>
          <p:cNvPr id="4" name="Picture 3">
            <a:extLst>
              <a:ext uri="{FF2B5EF4-FFF2-40B4-BE49-F238E27FC236}">
                <a16:creationId xmlns:a16="http://schemas.microsoft.com/office/drawing/2014/main" id="{6C95B5C4-D482-4E0F-9837-B579B0A5308E}"/>
              </a:ext>
            </a:extLst>
          </p:cNvPr>
          <p:cNvPicPr>
            <a:picLocks noChangeAspect="1"/>
          </p:cNvPicPr>
          <p:nvPr/>
        </p:nvPicPr>
        <p:blipFill>
          <a:blip r:embed="rId4"/>
          <a:stretch>
            <a:fillRect/>
          </a:stretch>
        </p:blipFill>
        <p:spPr>
          <a:xfrm>
            <a:off x="405958" y="3560998"/>
            <a:ext cx="2514117" cy="2878004"/>
          </a:xfrm>
          <a:prstGeom prst="rect">
            <a:avLst/>
          </a:prstGeom>
        </p:spPr>
      </p:pic>
      <p:pic>
        <p:nvPicPr>
          <p:cNvPr id="10" name="Picture 9">
            <a:extLst>
              <a:ext uri="{FF2B5EF4-FFF2-40B4-BE49-F238E27FC236}">
                <a16:creationId xmlns:a16="http://schemas.microsoft.com/office/drawing/2014/main" id="{4F0DEA42-E49D-4B99-9C65-8C9E0B43016C}"/>
              </a:ext>
            </a:extLst>
          </p:cNvPr>
          <p:cNvPicPr>
            <a:picLocks noChangeAspect="1"/>
          </p:cNvPicPr>
          <p:nvPr/>
        </p:nvPicPr>
        <p:blipFill>
          <a:blip r:embed="rId5"/>
          <a:stretch>
            <a:fillRect/>
          </a:stretch>
        </p:blipFill>
        <p:spPr>
          <a:xfrm>
            <a:off x="5361070" y="3475082"/>
            <a:ext cx="2165797" cy="2821236"/>
          </a:xfrm>
          <a:prstGeom prst="rect">
            <a:avLst/>
          </a:prstGeom>
        </p:spPr>
      </p:pic>
    </p:spTree>
    <p:extLst>
      <p:ext uri="{BB962C8B-B14F-4D97-AF65-F5344CB8AC3E}">
        <p14:creationId xmlns:p14="http://schemas.microsoft.com/office/powerpoint/2010/main" val="412273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243417" y="524777"/>
            <a:ext cx="3096427" cy="5613236"/>
          </a:xfrm>
        </p:spPr>
        <p:txBody>
          <a:bodyPr anchor="t">
            <a:normAutofit/>
          </a:bodyPr>
          <a:lstStyle/>
          <a:p>
            <a:r>
              <a:rPr lang="en-US" sz="3200" dirty="0">
                <a:solidFill>
                  <a:srgbClr val="FFFFFF"/>
                </a:solidFill>
              </a:rPr>
              <a:t>Case 6:</a:t>
            </a:r>
            <a:br>
              <a:rPr lang="en-US" sz="2800" dirty="0">
                <a:solidFill>
                  <a:srgbClr val="FFFFFF"/>
                </a:solidFill>
              </a:rPr>
            </a:br>
            <a:r>
              <a:rPr lang="en-US" sz="2800" dirty="0">
                <a:solidFill>
                  <a:srgbClr val="FFFFFF"/>
                </a:solidFill>
              </a:rPr>
              <a:t>57 </a:t>
            </a:r>
            <a:r>
              <a:rPr lang="en-US" sz="2800" dirty="0" err="1">
                <a:solidFill>
                  <a:srgbClr val="FFFFFF"/>
                </a:solidFill>
              </a:rPr>
              <a:t>yo</a:t>
            </a:r>
            <a:r>
              <a:rPr lang="en-US" sz="2800" dirty="0">
                <a:solidFill>
                  <a:srgbClr val="FFFFFF"/>
                </a:solidFill>
              </a:rPr>
              <a:t> 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72”</a:t>
            </a:r>
            <a:br>
              <a:rPr lang="en-US" sz="2800" dirty="0">
                <a:solidFill>
                  <a:schemeClr val="bg1"/>
                </a:solidFill>
              </a:rPr>
            </a:br>
            <a:r>
              <a:rPr lang="en-US" sz="2800" dirty="0" err="1">
                <a:solidFill>
                  <a:schemeClr val="bg1"/>
                </a:solidFill>
              </a:rPr>
              <a:t>Wt</a:t>
            </a:r>
            <a:r>
              <a:rPr lang="en-US" sz="2800" dirty="0">
                <a:solidFill>
                  <a:schemeClr val="bg1"/>
                </a:solidFill>
              </a:rPr>
              <a:t> 165lbs, BMI 22</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Never</a:t>
            </a:r>
            <a:br>
              <a:rPr lang="en-US" dirty="0">
                <a:solidFill>
                  <a:schemeClr val="bg1"/>
                </a:solidFill>
              </a:rPr>
            </a:br>
            <a:r>
              <a:rPr lang="en-US" dirty="0">
                <a:solidFill>
                  <a:srgbClr val="FFFFFF"/>
                </a:solidFill>
              </a:rPr>
              <a:t> </a:t>
            </a:r>
          </a:p>
        </p:txBody>
      </p:sp>
      <p:pic>
        <p:nvPicPr>
          <p:cNvPr id="3" name="Picture 2">
            <a:extLst>
              <a:ext uri="{FF2B5EF4-FFF2-40B4-BE49-F238E27FC236}">
                <a16:creationId xmlns:a16="http://schemas.microsoft.com/office/drawing/2014/main" id="{C8FDAC5C-0C51-4BD3-A1B1-E087D5EBD35A}"/>
              </a:ext>
            </a:extLst>
          </p:cNvPr>
          <p:cNvPicPr>
            <a:picLocks noChangeAspect="1"/>
          </p:cNvPicPr>
          <p:nvPr/>
        </p:nvPicPr>
        <p:blipFill>
          <a:blip r:embed="rId3"/>
          <a:stretch>
            <a:fillRect/>
          </a:stretch>
        </p:blipFill>
        <p:spPr>
          <a:xfrm>
            <a:off x="3474828" y="1936295"/>
            <a:ext cx="8646014" cy="940255"/>
          </a:xfrm>
          <a:prstGeom prst="rect">
            <a:avLst/>
          </a:prstGeom>
        </p:spPr>
      </p:pic>
      <p:pic>
        <p:nvPicPr>
          <p:cNvPr id="4" name="Picture 3">
            <a:extLst>
              <a:ext uri="{FF2B5EF4-FFF2-40B4-BE49-F238E27FC236}">
                <a16:creationId xmlns:a16="http://schemas.microsoft.com/office/drawing/2014/main" id="{F632E1B9-549D-4050-9257-27EF7D62BB83}"/>
              </a:ext>
            </a:extLst>
          </p:cNvPr>
          <p:cNvPicPr>
            <a:picLocks noChangeAspect="1"/>
          </p:cNvPicPr>
          <p:nvPr/>
        </p:nvPicPr>
        <p:blipFill>
          <a:blip r:embed="rId4"/>
          <a:stretch>
            <a:fillRect/>
          </a:stretch>
        </p:blipFill>
        <p:spPr>
          <a:xfrm>
            <a:off x="3429675" y="457200"/>
            <a:ext cx="8626860" cy="1384160"/>
          </a:xfrm>
          <a:prstGeom prst="rect">
            <a:avLst/>
          </a:prstGeom>
        </p:spPr>
      </p:pic>
      <p:pic>
        <p:nvPicPr>
          <p:cNvPr id="10" name="Picture 9">
            <a:extLst>
              <a:ext uri="{FF2B5EF4-FFF2-40B4-BE49-F238E27FC236}">
                <a16:creationId xmlns:a16="http://schemas.microsoft.com/office/drawing/2014/main" id="{1D320558-36A7-470F-9D68-0338FB9F5457}"/>
              </a:ext>
            </a:extLst>
          </p:cNvPr>
          <p:cNvPicPr>
            <a:picLocks noChangeAspect="1"/>
          </p:cNvPicPr>
          <p:nvPr/>
        </p:nvPicPr>
        <p:blipFill>
          <a:blip r:embed="rId5"/>
          <a:stretch>
            <a:fillRect/>
          </a:stretch>
        </p:blipFill>
        <p:spPr>
          <a:xfrm>
            <a:off x="612181" y="3582915"/>
            <a:ext cx="2286594" cy="2718026"/>
          </a:xfrm>
          <a:prstGeom prst="rect">
            <a:avLst/>
          </a:prstGeom>
        </p:spPr>
      </p:pic>
      <p:pic>
        <p:nvPicPr>
          <p:cNvPr id="11" name="Picture 10">
            <a:extLst>
              <a:ext uri="{FF2B5EF4-FFF2-40B4-BE49-F238E27FC236}">
                <a16:creationId xmlns:a16="http://schemas.microsoft.com/office/drawing/2014/main" id="{148AC0F9-657E-40D7-987B-EB2D7D0E9303}"/>
              </a:ext>
            </a:extLst>
          </p:cNvPr>
          <p:cNvPicPr>
            <a:picLocks noChangeAspect="1"/>
          </p:cNvPicPr>
          <p:nvPr/>
        </p:nvPicPr>
        <p:blipFill>
          <a:blip r:embed="rId6"/>
          <a:stretch>
            <a:fillRect/>
          </a:stretch>
        </p:blipFill>
        <p:spPr>
          <a:xfrm>
            <a:off x="3453769" y="3121515"/>
            <a:ext cx="8619612" cy="926609"/>
          </a:xfrm>
          <a:prstGeom prst="rect">
            <a:avLst/>
          </a:prstGeom>
        </p:spPr>
      </p:pic>
      <p:pic>
        <p:nvPicPr>
          <p:cNvPr id="12" name="Picture 11">
            <a:extLst>
              <a:ext uri="{FF2B5EF4-FFF2-40B4-BE49-F238E27FC236}">
                <a16:creationId xmlns:a16="http://schemas.microsoft.com/office/drawing/2014/main" id="{FB071D25-2B76-41FF-9773-4DCB1667EB89}"/>
              </a:ext>
            </a:extLst>
          </p:cNvPr>
          <p:cNvPicPr>
            <a:picLocks noChangeAspect="1"/>
          </p:cNvPicPr>
          <p:nvPr/>
        </p:nvPicPr>
        <p:blipFill rotWithShape="1">
          <a:blip r:embed="rId7"/>
          <a:srcRect r="81723"/>
          <a:stretch/>
        </p:blipFill>
        <p:spPr>
          <a:xfrm>
            <a:off x="5401359" y="4494103"/>
            <a:ext cx="1509803" cy="1725922"/>
          </a:xfrm>
          <a:prstGeom prst="rect">
            <a:avLst/>
          </a:prstGeom>
          <a:ln w="31750">
            <a:noFill/>
          </a:ln>
        </p:spPr>
      </p:pic>
      <p:pic>
        <p:nvPicPr>
          <p:cNvPr id="13" name="Picture 12">
            <a:extLst>
              <a:ext uri="{FF2B5EF4-FFF2-40B4-BE49-F238E27FC236}">
                <a16:creationId xmlns:a16="http://schemas.microsoft.com/office/drawing/2014/main" id="{FB071D25-2B76-41FF-9773-4DCB1667EB89}"/>
              </a:ext>
            </a:extLst>
          </p:cNvPr>
          <p:cNvPicPr>
            <a:picLocks noChangeAspect="1"/>
          </p:cNvPicPr>
          <p:nvPr/>
        </p:nvPicPr>
        <p:blipFill rotWithShape="1">
          <a:blip r:embed="rId7"/>
          <a:srcRect l="51674"/>
          <a:stretch/>
        </p:blipFill>
        <p:spPr>
          <a:xfrm>
            <a:off x="7122984" y="4505807"/>
            <a:ext cx="3989699" cy="1724872"/>
          </a:xfrm>
          <a:prstGeom prst="rect">
            <a:avLst/>
          </a:prstGeom>
          <a:ln w="31750">
            <a:noFill/>
          </a:ln>
        </p:spPr>
      </p:pic>
      <p:sp>
        <p:nvSpPr>
          <p:cNvPr id="5" name="Rectangle 4"/>
          <p:cNvSpPr/>
          <p:nvPr/>
        </p:nvSpPr>
        <p:spPr>
          <a:xfrm>
            <a:off x="5443870" y="4465674"/>
            <a:ext cx="5720316" cy="2009554"/>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34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186267" y="668655"/>
            <a:ext cx="3096427" cy="5613236"/>
          </a:xfrm>
        </p:spPr>
        <p:txBody>
          <a:bodyPr anchor="t">
            <a:normAutofit/>
          </a:bodyPr>
          <a:lstStyle/>
          <a:p>
            <a:r>
              <a:rPr lang="en-US" sz="3200" dirty="0">
                <a:solidFill>
                  <a:srgbClr val="FFFFFF"/>
                </a:solidFill>
              </a:rPr>
              <a:t>Case 7:</a:t>
            </a:r>
            <a:br>
              <a:rPr lang="en-US" sz="2800" dirty="0">
                <a:solidFill>
                  <a:srgbClr val="FFFFFF"/>
                </a:solidFill>
              </a:rPr>
            </a:br>
            <a:r>
              <a:rPr lang="en-US" sz="2800" dirty="0">
                <a:solidFill>
                  <a:srgbClr val="FFFFFF"/>
                </a:solidFill>
              </a:rPr>
              <a:t>35 </a:t>
            </a:r>
            <a:r>
              <a:rPr lang="en-US" sz="2800" dirty="0" err="1">
                <a:solidFill>
                  <a:srgbClr val="FFFFFF"/>
                </a:solidFill>
              </a:rPr>
              <a:t>yo</a:t>
            </a:r>
            <a:r>
              <a:rPr lang="en-US" sz="2800" dirty="0">
                <a:solidFill>
                  <a:srgbClr val="FFFFFF"/>
                </a:solidFill>
              </a:rPr>
              <a:t> woman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70”</a:t>
            </a:r>
            <a:br>
              <a:rPr lang="en-US" sz="2800" dirty="0">
                <a:solidFill>
                  <a:schemeClr val="bg1"/>
                </a:solidFill>
              </a:rPr>
            </a:br>
            <a:r>
              <a:rPr lang="en-US" sz="2800" dirty="0" err="1">
                <a:solidFill>
                  <a:schemeClr val="bg1"/>
                </a:solidFill>
              </a:rPr>
              <a:t>Wt</a:t>
            </a:r>
            <a:r>
              <a:rPr lang="en-US" sz="2800" dirty="0">
                <a:solidFill>
                  <a:schemeClr val="bg1"/>
                </a:solidFill>
              </a:rPr>
              <a:t> 164lbs, BMI 24</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Never</a:t>
            </a:r>
            <a:br>
              <a:rPr lang="en-US" dirty="0">
                <a:solidFill>
                  <a:schemeClr val="bg1"/>
                </a:solidFill>
              </a:rPr>
            </a:br>
            <a:r>
              <a:rPr lang="en-US" dirty="0">
                <a:solidFill>
                  <a:srgbClr val="FFFFFF"/>
                </a:solidFill>
              </a:rPr>
              <a:t> </a:t>
            </a:r>
          </a:p>
        </p:txBody>
      </p:sp>
      <p:pic>
        <p:nvPicPr>
          <p:cNvPr id="6" name="Picture 5">
            <a:extLst>
              <a:ext uri="{FF2B5EF4-FFF2-40B4-BE49-F238E27FC236}">
                <a16:creationId xmlns:a16="http://schemas.microsoft.com/office/drawing/2014/main" id="{DDFDBF53-74B8-430D-8733-3D7951F6EAFF}"/>
              </a:ext>
            </a:extLst>
          </p:cNvPr>
          <p:cNvPicPr>
            <a:picLocks noChangeAspect="1"/>
          </p:cNvPicPr>
          <p:nvPr/>
        </p:nvPicPr>
        <p:blipFill>
          <a:blip r:embed="rId3"/>
          <a:stretch>
            <a:fillRect/>
          </a:stretch>
        </p:blipFill>
        <p:spPr>
          <a:xfrm>
            <a:off x="3710133" y="2786933"/>
            <a:ext cx="8026349" cy="1756491"/>
          </a:xfrm>
          <a:prstGeom prst="rect">
            <a:avLst/>
          </a:prstGeom>
        </p:spPr>
      </p:pic>
      <p:pic>
        <p:nvPicPr>
          <p:cNvPr id="7" name="Picture 6">
            <a:extLst>
              <a:ext uri="{FF2B5EF4-FFF2-40B4-BE49-F238E27FC236}">
                <a16:creationId xmlns:a16="http://schemas.microsoft.com/office/drawing/2014/main" id="{953B02BB-C4E9-4746-8CB8-0C697D458DA4}"/>
              </a:ext>
            </a:extLst>
          </p:cNvPr>
          <p:cNvPicPr>
            <a:picLocks noChangeAspect="1"/>
          </p:cNvPicPr>
          <p:nvPr/>
        </p:nvPicPr>
        <p:blipFill>
          <a:blip r:embed="rId4"/>
          <a:stretch>
            <a:fillRect/>
          </a:stretch>
        </p:blipFill>
        <p:spPr>
          <a:xfrm>
            <a:off x="3840860" y="4215945"/>
            <a:ext cx="8132065" cy="2708730"/>
          </a:xfrm>
          <a:prstGeom prst="rect">
            <a:avLst/>
          </a:prstGeom>
        </p:spPr>
      </p:pic>
      <p:sp>
        <p:nvSpPr>
          <p:cNvPr id="8" name="TextBox 7">
            <a:extLst>
              <a:ext uri="{FF2B5EF4-FFF2-40B4-BE49-F238E27FC236}">
                <a16:creationId xmlns:a16="http://schemas.microsoft.com/office/drawing/2014/main" id="{0BC3B1A6-0973-4872-9A59-EBE5F0D2C460}"/>
              </a:ext>
            </a:extLst>
          </p:cNvPr>
          <p:cNvSpPr txBox="1"/>
          <p:nvPr/>
        </p:nvSpPr>
        <p:spPr>
          <a:xfrm>
            <a:off x="4659086" y="0"/>
            <a:ext cx="4069936" cy="461665"/>
          </a:xfrm>
          <a:prstGeom prst="rect">
            <a:avLst/>
          </a:prstGeom>
          <a:noFill/>
        </p:spPr>
        <p:txBody>
          <a:bodyPr wrap="square" rtlCol="0">
            <a:spAutoFit/>
          </a:bodyPr>
          <a:lstStyle/>
          <a:p>
            <a:r>
              <a:rPr lang="en-US" sz="2400" u="sng" dirty="0"/>
              <a:t>Methacholine Test</a:t>
            </a:r>
          </a:p>
        </p:txBody>
      </p:sp>
      <p:sp>
        <p:nvSpPr>
          <p:cNvPr id="3" name="TextBox 2"/>
          <p:cNvSpPr txBox="1"/>
          <p:nvPr/>
        </p:nvSpPr>
        <p:spPr>
          <a:xfrm>
            <a:off x="3468961" y="405682"/>
            <a:ext cx="8503963" cy="2308324"/>
          </a:xfrm>
          <a:prstGeom prst="rect">
            <a:avLst/>
          </a:prstGeom>
          <a:noFill/>
        </p:spPr>
        <p:txBody>
          <a:bodyPr wrap="square" rtlCol="0">
            <a:spAutoFit/>
          </a:bodyPr>
          <a:lstStyle/>
          <a:p>
            <a:r>
              <a:rPr lang="en-US" dirty="0"/>
              <a:t>Stage		Pre	NaCl	0.31</a:t>
            </a:r>
            <a:r>
              <a:rPr lang="en-US" sz="1200" dirty="0"/>
              <a:t>mg/mL</a:t>
            </a:r>
            <a:r>
              <a:rPr lang="en-US" dirty="0"/>
              <a:t>	0.62</a:t>
            </a:r>
            <a:r>
              <a:rPr lang="en-US" sz="1200" dirty="0"/>
              <a:t>mg/mL</a:t>
            </a:r>
            <a:r>
              <a:rPr lang="en-US" dirty="0"/>
              <a:t>	1.25</a:t>
            </a:r>
            <a:r>
              <a:rPr lang="en-US" sz="1200" dirty="0"/>
              <a:t>mg/mL</a:t>
            </a:r>
            <a:r>
              <a:rPr lang="en-US" dirty="0"/>
              <a:t>	Post	PC      PD</a:t>
            </a:r>
          </a:p>
          <a:p>
            <a:r>
              <a:rPr lang="en-US" dirty="0"/>
              <a:t>Dose		0.00	0.00	7.4</a:t>
            </a:r>
            <a:r>
              <a:rPr lang="en-US" sz="1200" dirty="0"/>
              <a:t>mcg</a:t>
            </a:r>
            <a:r>
              <a:rPr lang="en-US" dirty="0"/>
              <a:t>	14.8</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r>
              <a:rPr lang="en-US" dirty="0"/>
              <a:t>	29.7</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r>
              <a:rPr lang="en-US" dirty="0"/>
              <a:t>	0.00	</a:t>
            </a:r>
          </a:p>
          <a:p>
            <a:r>
              <a:rPr lang="en-US" dirty="0"/>
              <a:t>C.D.U.s		0.00	0.00	7.4</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r>
              <a:rPr lang="en-US" dirty="0"/>
              <a:t>	22.3</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r>
              <a:rPr lang="en-US" dirty="0"/>
              <a:t>	52.0</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r>
              <a:rPr lang="en-US" dirty="0"/>
              <a:t>	52.0</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mcg</a:t>
            </a:r>
            <a:endParaRPr lang="en-US" dirty="0"/>
          </a:p>
          <a:p>
            <a:endParaRPr lang="en-US" dirty="0"/>
          </a:p>
          <a:p>
            <a:r>
              <a:rPr lang="en-US" dirty="0"/>
              <a:t>FEV</a:t>
            </a:r>
            <a:r>
              <a:rPr lang="en-US" baseline="-25000" dirty="0"/>
              <a:t>1</a:t>
            </a:r>
            <a:r>
              <a:rPr lang="en-US" dirty="0"/>
              <a:t> (L)		4.11	4.02	4.03	3.38	3.08	3.94	0.91   22.8</a:t>
            </a:r>
          </a:p>
          <a:p>
            <a:r>
              <a:rPr lang="en-US" dirty="0"/>
              <a:t> % Change	   +2	   +0	   +0	   -15	  -23	    -2	</a:t>
            </a:r>
          </a:p>
          <a:p>
            <a:r>
              <a:rPr lang="en-US" dirty="0"/>
              <a:t>FVC (L)		5.07	4.88	4.93	4.40	3.98	4.71</a:t>
            </a:r>
          </a:p>
          <a:p>
            <a:r>
              <a:rPr lang="en-US" dirty="0"/>
              <a:t>FEV</a:t>
            </a:r>
            <a:r>
              <a:rPr lang="en-US" baseline="-25000" dirty="0"/>
              <a:t>1</a:t>
            </a:r>
            <a:r>
              <a:rPr lang="en-US" dirty="0"/>
              <a:t>/FVC (%)	   81	   83	   82	   77	   77	   84</a:t>
            </a:r>
          </a:p>
        </p:txBody>
      </p:sp>
    </p:spTree>
    <p:extLst>
      <p:ext uri="{BB962C8B-B14F-4D97-AF65-F5344CB8AC3E}">
        <p14:creationId xmlns:p14="http://schemas.microsoft.com/office/powerpoint/2010/main" val="151434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148167" y="268605"/>
            <a:ext cx="3096427" cy="5613236"/>
          </a:xfrm>
        </p:spPr>
        <p:txBody>
          <a:bodyPr anchor="t">
            <a:normAutofit/>
          </a:bodyPr>
          <a:lstStyle/>
          <a:p>
            <a:r>
              <a:rPr lang="en-US" sz="3200" dirty="0">
                <a:solidFill>
                  <a:srgbClr val="FFFFFF"/>
                </a:solidFill>
              </a:rPr>
              <a:t>Case 8:</a:t>
            </a:r>
            <a:br>
              <a:rPr lang="en-US" sz="2800" dirty="0">
                <a:solidFill>
                  <a:srgbClr val="FFFFFF"/>
                </a:solidFill>
              </a:rPr>
            </a:br>
            <a:r>
              <a:rPr lang="en-US" sz="2800" dirty="0">
                <a:solidFill>
                  <a:srgbClr val="FFFFFF"/>
                </a:solidFill>
              </a:rPr>
              <a:t>80 </a:t>
            </a:r>
            <a:r>
              <a:rPr lang="en-US" sz="2800" dirty="0" err="1">
                <a:solidFill>
                  <a:srgbClr val="FFFFFF"/>
                </a:solidFill>
              </a:rPr>
              <a:t>yo</a:t>
            </a:r>
            <a:r>
              <a:rPr lang="en-US" sz="2800" dirty="0">
                <a:solidFill>
                  <a:srgbClr val="FFFFFF"/>
                </a:solidFill>
              </a:rPr>
              <a:t> 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73”</a:t>
            </a:r>
            <a:br>
              <a:rPr lang="en-US" sz="2800" dirty="0">
                <a:solidFill>
                  <a:schemeClr val="bg1"/>
                </a:solidFill>
              </a:rPr>
            </a:br>
            <a:r>
              <a:rPr lang="en-US" sz="2800" dirty="0" err="1">
                <a:solidFill>
                  <a:schemeClr val="bg1"/>
                </a:solidFill>
              </a:rPr>
              <a:t>Wt</a:t>
            </a:r>
            <a:r>
              <a:rPr lang="en-US" sz="2800" dirty="0">
                <a:solidFill>
                  <a:schemeClr val="bg1"/>
                </a:solidFill>
              </a:rPr>
              <a:t> 226 </a:t>
            </a:r>
            <a:r>
              <a:rPr lang="en-US" sz="2800" dirty="0" err="1">
                <a:solidFill>
                  <a:schemeClr val="bg1"/>
                </a:solidFill>
              </a:rPr>
              <a:t>lbs</a:t>
            </a:r>
            <a:r>
              <a:rPr lang="en-US" sz="2800" dirty="0">
                <a:solidFill>
                  <a:schemeClr val="bg1"/>
                </a:solidFill>
              </a:rPr>
              <a:t>, BMI 29</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30 pk </a:t>
            </a:r>
            <a:r>
              <a:rPr lang="en-US" sz="2800" dirty="0" err="1">
                <a:solidFill>
                  <a:schemeClr val="bg1"/>
                </a:solidFill>
              </a:rPr>
              <a:t>yrs</a:t>
            </a:r>
            <a:br>
              <a:rPr lang="en-US" dirty="0">
                <a:solidFill>
                  <a:schemeClr val="bg1"/>
                </a:solidFill>
              </a:rPr>
            </a:br>
            <a:r>
              <a:rPr lang="en-US" dirty="0">
                <a:solidFill>
                  <a:srgbClr val="FFFFFF"/>
                </a:solidFill>
              </a:rPr>
              <a:t> </a:t>
            </a:r>
          </a:p>
        </p:txBody>
      </p:sp>
      <p:pic>
        <p:nvPicPr>
          <p:cNvPr id="12" name="Picture 11">
            <a:extLst>
              <a:ext uri="{FF2B5EF4-FFF2-40B4-BE49-F238E27FC236}">
                <a16:creationId xmlns:a16="http://schemas.microsoft.com/office/drawing/2014/main" id="{A5189C54-F010-40CF-9973-16402CBD2D32}"/>
              </a:ext>
            </a:extLst>
          </p:cNvPr>
          <p:cNvPicPr>
            <a:picLocks noChangeAspect="1"/>
          </p:cNvPicPr>
          <p:nvPr/>
        </p:nvPicPr>
        <p:blipFill>
          <a:blip r:embed="rId3"/>
          <a:stretch>
            <a:fillRect/>
          </a:stretch>
        </p:blipFill>
        <p:spPr>
          <a:xfrm>
            <a:off x="512662" y="3319607"/>
            <a:ext cx="2329654" cy="3248572"/>
          </a:xfrm>
          <a:prstGeom prst="rect">
            <a:avLst/>
          </a:prstGeom>
        </p:spPr>
      </p:pic>
      <p:sp>
        <p:nvSpPr>
          <p:cNvPr id="5" name="TextBox 4"/>
          <p:cNvSpPr txBox="1"/>
          <p:nvPr/>
        </p:nvSpPr>
        <p:spPr>
          <a:xfrm>
            <a:off x="3714751" y="819150"/>
            <a:ext cx="3076574" cy="4801314"/>
          </a:xfrm>
          <a:prstGeom prst="rect">
            <a:avLst/>
          </a:prstGeom>
          <a:noFill/>
        </p:spPr>
        <p:txBody>
          <a:bodyPr wrap="square" rtlCol="0">
            <a:spAutoFit/>
          </a:bodyPr>
          <a:lstStyle/>
          <a:p>
            <a:r>
              <a:rPr lang="en-US" sz="2400" u="sng" dirty="0"/>
              <a:t>Spirometry</a:t>
            </a:r>
          </a:p>
          <a:p>
            <a:r>
              <a:rPr lang="en-US" sz="2400" dirty="0"/>
              <a:t>FVC (L)</a:t>
            </a:r>
          </a:p>
          <a:p>
            <a:r>
              <a:rPr lang="en-US" sz="2400" dirty="0"/>
              <a:t>FEV</a:t>
            </a:r>
            <a:r>
              <a:rPr lang="en-US" sz="2400" baseline="-25000" dirty="0"/>
              <a:t>1</a:t>
            </a:r>
            <a:r>
              <a:rPr lang="en-US" sz="2400" dirty="0"/>
              <a:t> (L)</a:t>
            </a:r>
          </a:p>
          <a:p>
            <a:r>
              <a:rPr lang="en-US" sz="2400" dirty="0"/>
              <a:t>FEV</a:t>
            </a:r>
            <a:r>
              <a:rPr lang="en-US" sz="2400" baseline="-25000" dirty="0"/>
              <a:t>1</a:t>
            </a:r>
            <a:r>
              <a:rPr lang="en-US" sz="2400" dirty="0"/>
              <a:t>/FVC (%)</a:t>
            </a:r>
          </a:p>
          <a:p>
            <a:endParaRPr lang="en-US" sz="2400" dirty="0"/>
          </a:p>
          <a:p>
            <a:r>
              <a:rPr lang="en-US" sz="2400" u="sng" dirty="0"/>
              <a:t>Lung Volumes</a:t>
            </a:r>
          </a:p>
          <a:p>
            <a:r>
              <a:rPr lang="en-US" sz="2400" dirty="0"/>
              <a:t>TLC (</a:t>
            </a:r>
            <a:r>
              <a:rPr lang="en-US" sz="2400" dirty="0" err="1"/>
              <a:t>Pleth</a:t>
            </a:r>
            <a:r>
              <a:rPr lang="en-US" sz="2400" dirty="0"/>
              <a:t>)(L)</a:t>
            </a:r>
          </a:p>
          <a:p>
            <a:r>
              <a:rPr lang="en-US" sz="2400" dirty="0"/>
              <a:t>TGV (L)</a:t>
            </a:r>
          </a:p>
          <a:p>
            <a:r>
              <a:rPr lang="en-US" sz="2400" dirty="0"/>
              <a:t>RV (</a:t>
            </a:r>
            <a:r>
              <a:rPr lang="en-US" sz="2400" dirty="0" err="1"/>
              <a:t>Pleth</a:t>
            </a:r>
            <a:r>
              <a:rPr lang="en-US" sz="2400" dirty="0"/>
              <a:t>) (L)</a:t>
            </a:r>
          </a:p>
          <a:p>
            <a:endParaRPr lang="en-US" sz="2400" dirty="0"/>
          </a:p>
          <a:p>
            <a:r>
              <a:rPr lang="en-US" sz="2400" u="sng" dirty="0"/>
              <a:t>Diffusion</a:t>
            </a:r>
          </a:p>
          <a:p>
            <a:r>
              <a:rPr lang="en-US" sz="2400" dirty="0" err="1"/>
              <a:t>DLCOunc</a:t>
            </a:r>
            <a:r>
              <a:rPr lang="en-US" sz="2400" dirty="0"/>
              <a:t> (</a:t>
            </a:r>
            <a:r>
              <a:rPr lang="en-US" dirty="0"/>
              <a:t>ml/min/mmHg)</a:t>
            </a:r>
          </a:p>
          <a:p>
            <a:endParaRPr lang="en-US" dirty="0"/>
          </a:p>
        </p:txBody>
      </p:sp>
      <p:sp>
        <p:nvSpPr>
          <p:cNvPr id="13" name="TextBox 12"/>
          <p:cNvSpPr txBox="1"/>
          <p:nvPr/>
        </p:nvSpPr>
        <p:spPr>
          <a:xfrm>
            <a:off x="6657976" y="438150"/>
            <a:ext cx="4962524" cy="4893647"/>
          </a:xfrm>
          <a:prstGeom prst="rect">
            <a:avLst/>
          </a:prstGeom>
          <a:noFill/>
        </p:spPr>
        <p:txBody>
          <a:bodyPr wrap="square" rtlCol="0">
            <a:spAutoFit/>
          </a:bodyPr>
          <a:lstStyle/>
          <a:p>
            <a:r>
              <a:rPr lang="en-US" dirty="0"/>
              <a:t>         </a:t>
            </a:r>
            <a:r>
              <a:rPr lang="en-US" sz="2400" b="1" dirty="0"/>
              <a:t>Pre-</a:t>
            </a:r>
            <a:r>
              <a:rPr lang="en-US" sz="2400" b="1" dirty="0" err="1"/>
              <a:t>Bronch</a:t>
            </a:r>
            <a:endParaRPr lang="en-US" sz="2400" b="1" dirty="0"/>
          </a:p>
          <a:p>
            <a:r>
              <a:rPr lang="en-US" sz="2400" u="sng" dirty="0"/>
              <a:t>Actual</a:t>
            </a:r>
            <a:r>
              <a:rPr lang="en-US" sz="2400" dirty="0"/>
              <a:t>	     </a:t>
            </a:r>
            <a:r>
              <a:rPr lang="en-US" sz="2400" u="sng" dirty="0" err="1"/>
              <a:t>Pred</a:t>
            </a:r>
            <a:r>
              <a:rPr lang="en-US" sz="2400" dirty="0"/>
              <a:t>	     </a:t>
            </a:r>
            <a:r>
              <a:rPr lang="en-US" sz="2400" u="sng" dirty="0"/>
              <a:t>%</a:t>
            </a:r>
            <a:r>
              <a:rPr lang="en-US" sz="2400" u="sng" dirty="0" err="1"/>
              <a:t>Pred</a:t>
            </a:r>
            <a:r>
              <a:rPr lang="en-US" sz="2400" dirty="0"/>
              <a:t>	</a:t>
            </a:r>
            <a:r>
              <a:rPr lang="en-US" sz="2400" u="sng" dirty="0"/>
              <a:t>LLN</a:t>
            </a:r>
          </a:p>
          <a:p>
            <a:r>
              <a:rPr lang="en-US" sz="2400" dirty="0"/>
              <a:t> 4.45	     4.54         97		3.79</a:t>
            </a:r>
          </a:p>
          <a:p>
            <a:r>
              <a:rPr lang="en-US" sz="2400" dirty="0"/>
              <a:t> 2.93	     3.25         90		2.71</a:t>
            </a:r>
          </a:p>
          <a:p>
            <a:r>
              <a:rPr lang="en-US" sz="2400" dirty="0"/>
              <a:t>    66	        72         91		60</a:t>
            </a:r>
          </a:p>
          <a:p>
            <a:pPr marL="457200" indent="-457200">
              <a:buAutoNum type="arabicPlain" startAt="66"/>
            </a:pPr>
            <a:endParaRPr lang="en-US" sz="2400" dirty="0"/>
          </a:p>
          <a:p>
            <a:pPr marL="457200" indent="-457200">
              <a:buAutoNum type="arabicPlain" startAt="66"/>
            </a:pPr>
            <a:endParaRPr lang="en-US" sz="2400" dirty="0"/>
          </a:p>
          <a:p>
            <a:r>
              <a:rPr lang="en-US" sz="2400" dirty="0"/>
              <a:t>  6.25	      7.74        80		6.19</a:t>
            </a:r>
          </a:p>
          <a:p>
            <a:r>
              <a:rPr lang="en-US" sz="2400" dirty="0"/>
              <a:t>  3.21	      3.97        80		3.18</a:t>
            </a:r>
          </a:p>
          <a:p>
            <a:r>
              <a:rPr lang="en-US" sz="2400" dirty="0">
                <a:solidFill>
                  <a:srgbClr val="FF0000"/>
                </a:solidFill>
              </a:rPr>
              <a:t>*1.99</a:t>
            </a:r>
            <a:r>
              <a:rPr lang="en-US" sz="2400" dirty="0"/>
              <a:t>	      2.96        </a:t>
            </a:r>
            <a:r>
              <a:rPr lang="en-US" sz="2400" dirty="0">
                <a:solidFill>
                  <a:srgbClr val="FF0000"/>
                </a:solidFill>
              </a:rPr>
              <a:t>67</a:t>
            </a:r>
            <a:r>
              <a:rPr lang="en-US" sz="2400" dirty="0"/>
              <a:t>		2.37</a:t>
            </a:r>
          </a:p>
          <a:p>
            <a:endParaRPr lang="en-US" sz="2400" dirty="0"/>
          </a:p>
          <a:p>
            <a:endParaRPr lang="en-US" sz="2400" dirty="0"/>
          </a:p>
          <a:p>
            <a:r>
              <a:rPr lang="en-US" sz="2400" dirty="0"/>
              <a:t> </a:t>
            </a:r>
            <a:r>
              <a:rPr lang="en-US" sz="2400" dirty="0">
                <a:solidFill>
                  <a:srgbClr val="FF0000"/>
                </a:solidFill>
              </a:rPr>
              <a:t>*15.83      </a:t>
            </a:r>
            <a:r>
              <a:rPr lang="en-US" sz="2400" dirty="0"/>
              <a:t>22.81      </a:t>
            </a:r>
            <a:r>
              <a:rPr lang="en-US" sz="2400" dirty="0">
                <a:solidFill>
                  <a:srgbClr val="FF0000"/>
                </a:solidFill>
              </a:rPr>
              <a:t>69</a:t>
            </a:r>
            <a:r>
              <a:rPr lang="en-US" sz="2400" dirty="0"/>
              <a:t>		18.25</a:t>
            </a:r>
          </a:p>
        </p:txBody>
      </p:sp>
    </p:spTree>
    <p:extLst>
      <p:ext uri="{BB962C8B-B14F-4D97-AF65-F5344CB8AC3E}">
        <p14:creationId xmlns:p14="http://schemas.microsoft.com/office/powerpoint/2010/main" val="424825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0406" y="784886"/>
            <a:ext cx="9228310" cy="5467996"/>
          </a:xfrm>
          <a:prstGeom prst="rect">
            <a:avLst/>
          </a:prstGeom>
        </p:spPr>
      </p:pic>
      <p:sp>
        <p:nvSpPr>
          <p:cNvPr id="5" name="TextBox 4"/>
          <p:cNvSpPr txBox="1"/>
          <p:nvPr/>
        </p:nvSpPr>
        <p:spPr>
          <a:xfrm>
            <a:off x="8417859" y="470647"/>
            <a:ext cx="3079376" cy="2462213"/>
          </a:xfrm>
          <a:prstGeom prst="rect">
            <a:avLst/>
          </a:prstGeom>
          <a:noFill/>
        </p:spPr>
        <p:txBody>
          <a:bodyPr wrap="square" rtlCol="0">
            <a:spAutoFit/>
          </a:bodyPr>
          <a:lstStyle/>
          <a:p>
            <a:r>
              <a:rPr lang="en-US" dirty="0"/>
              <a:t>Distance from mean in </a:t>
            </a:r>
            <a:r>
              <a:rPr lang="en-US" dirty="0" err="1"/>
              <a:t>Std</a:t>
            </a:r>
            <a:r>
              <a:rPr lang="en-US" dirty="0"/>
              <a:t> Dev</a:t>
            </a:r>
          </a:p>
          <a:p>
            <a:endParaRPr lang="en-US" dirty="0"/>
          </a:p>
          <a:p>
            <a:r>
              <a:rPr lang="en-US" sz="2800" dirty="0"/>
              <a:t>Z=(x-µ)/</a:t>
            </a:r>
            <a:r>
              <a:rPr lang="el-GR" sz="2800" dirty="0"/>
              <a:t>σ</a:t>
            </a:r>
            <a:endParaRPr lang="en-US" sz="2800" dirty="0"/>
          </a:p>
          <a:p>
            <a:endParaRPr lang="en-US" dirty="0"/>
          </a:p>
          <a:p>
            <a:pPr lvl="0"/>
            <a:r>
              <a:rPr lang="en-US" dirty="0">
                <a:solidFill>
                  <a:prstClr val="black"/>
                </a:solidFill>
              </a:rPr>
              <a:t>X= observed value</a:t>
            </a:r>
          </a:p>
          <a:p>
            <a:pPr lvl="0"/>
            <a:r>
              <a:rPr lang="en-US" dirty="0">
                <a:solidFill>
                  <a:prstClr val="black"/>
                </a:solidFill>
              </a:rPr>
              <a:t>µ=mean</a:t>
            </a:r>
          </a:p>
          <a:p>
            <a:pPr lvl="0"/>
            <a:r>
              <a:rPr lang="el-GR" dirty="0">
                <a:solidFill>
                  <a:prstClr val="black"/>
                </a:solidFill>
              </a:rPr>
              <a:t>σ</a:t>
            </a:r>
            <a:r>
              <a:rPr lang="en-US" dirty="0">
                <a:solidFill>
                  <a:prstClr val="black"/>
                </a:solidFill>
              </a:rPr>
              <a:t>=standard deviation</a:t>
            </a:r>
          </a:p>
          <a:p>
            <a:endParaRPr lang="en-US" dirty="0"/>
          </a:p>
        </p:txBody>
      </p:sp>
      <p:sp>
        <p:nvSpPr>
          <p:cNvPr id="6" name="TextBox 5">
            <a:extLst>
              <a:ext uri="{FF2B5EF4-FFF2-40B4-BE49-F238E27FC236}">
                <a16:creationId xmlns:a16="http://schemas.microsoft.com/office/drawing/2014/main" id="{52A93585-6B02-5344-8244-3F37B013B5C8}"/>
              </a:ext>
            </a:extLst>
          </p:cNvPr>
          <p:cNvSpPr txBox="1"/>
          <p:nvPr/>
        </p:nvSpPr>
        <p:spPr>
          <a:xfrm>
            <a:off x="8159004" y="6438302"/>
            <a:ext cx="5110162" cy="605294"/>
          </a:xfrm>
          <a:prstGeom prst="rect">
            <a:avLst/>
          </a:prstGeom>
          <a:noFill/>
        </p:spPr>
        <p:txBody>
          <a:bodyPr wrap="square" rtlCol="0">
            <a:spAutoFit/>
          </a:bodyPr>
          <a:lstStyle/>
          <a:p>
            <a:r>
              <a:rPr lang="en-US" sz="3200" baseline="30000" dirty="0" err="1"/>
              <a:t>Stanojevic</a:t>
            </a:r>
            <a:r>
              <a:rPr lang="en-US" sz="3200" baseline="30000" dirty="0"/>
              <a:t> S ERJ 2022; 2101499</a:t>
            </a:r>
          </a:p>
          <a:p>
            <a:r>
              <a:rPr lang="en-US" baseline="30000" dirty="0"/>
              <a:t>	</a:t>
            </a:r>
          </a:p>
        </p:txBody>
      </p:sp>
    </p:spTree>
    <p:extLst>
      <p:ext uri="{BB962C8B-B14F-4D97-AF65-F5344CB8AC3E}">
        <p14:creationId xmlns:p14="http://schemas.microsoft.com/office/powerpoint/2010/main" val="428480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1368" y="259080"/>
            <a:ext cx="11296356" cy="6355080"/>
          </a:xfrm>
          <a:prstGeom prst="rect">
            <a:avLst/>
          </a:prstGeom>
        </p:spPr>
      </p:pic>
    </p:spTree>
    <p:extLst>
      <p:ext uri="{BB962C8B-B14F-4D97-AF65-F5344CB8AC3E}">
        <p14:creationId xmlns:p14="http://schemas.microsoft.com/office/powerpoint/2010/main" val="252499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F22EE-B5C6-464A-9B08-764B05A891D9}"/>
              </a:ext>
            </a:extLst>
          </p:cNvPr>
          <p:cNvPicPr>
            <a:picLocks noChangeAspect="1"/>
          </p:cNvPicPr>
          <p:nvPr/>
        </p:nvPicPr>
        <p:blipFill>
          <a:blip r:embed="rId2"/>
          <a:stretch>
            <a:fillRect/>
          </a:stretch>
        </p:blipFill>
        <p:spPr>
          <a:xfrm>
            <a:off x="414069" y="565700"/>
            <a:ext cx="4964022" cy="4282345"/>
          </a:xfrm>
          <a:prstGeom prst="rect">
            <a:avLst/>
          </a:prstGeom>
        </p:spPr>
      </p:pic>
      <p:sp>
        <p:nvSpPr>
          <p:cNvPr id="4" name="TextBox 3">
            <a:extLst>
              <a:ext uri="{FF2B5EF4-FFF2-40B4-BE49-F238E27FC236}">
                <a16:creationId xmlns:a16="http://schemas.microsoft.com/office/drawing/2014/main" id="{92E26A8F-96C8-47CF-A0D8-1BB4BA94A4FC}"/>
              </a:ext>
            </a:extLst>
          </p:cNvPr>
          <p:cNvSpPr txBox="1"/>
          <p:nvPr/>
        </p:nvSpPr>
        <p:spPr>
          <a:xfrm>
            <a:off x="8159004" y="6438302"/>
            <a:ext cx="5110162" cy="605294"/>
          </a:xfrm>
          <a:prstGeom prst="rect">
            <a:avLst/>
          </a:prstGeom>
          <a:noFill/>
        </p:spPr>
        <p:txBody>
          <a:bodyPr wrap="square" rtlCol="0">
            <a:spAutoFit/>
          </a:bodyPr>
          <a:lstStyle/>
          <a:p>
            <a:r>
              <a:rPr lang="en-US" sz="3200" baseline="30000" dirty="0" err="1"/>
              <a:t>Stanojevic</a:t>
            </a:r>
            <a:r>
              <a:rPr lang="en-US" sz="3200" baseline="30000" dirty="0"/>
              <a:t> S ERJ 2022; 2101499</a:t>
            </a:r>
          </a:p>
          <a:p>
            <a:r>
              <a:rPr lang="en-US" baseline="30000" dirty="0"/>
              <a:t>	</a:t>
            </a:r>
          </a:p>
        </p:txBody>
      </p:sp>
      <p:sp>
        <p:nvSpPr>
          <p:cNvPr id="5" name="TextBox 4">
            <a:extLst>
              <a:ext uri="{FF2B5EF4-FFF2-40B4-BE49-F238E27FC236}">
                <a16:creationId xmlns:a16="http://schemas.microsoft.com/office/drawing/2014/main" id="{FFA9F373-C746-42CA-A2EE-6AE4D3C7A1EB}"/>
              </a:ext>
            </a:extLst>
          </p:cNvPr>
          <p:cNvSpPr txBox="1"/>
          <p:nvPr/>
        </p:nvSpPr>
        <p:spPr>
          <a:xfrm>
            <a:off x="231603" y="4991283"/>
            <a:ext cx="5900467" cy="1384995"/>
          </a:xfrm>
          <a:prstGeom prst="rect">
            <a:avLst/>
          </a:prstGeom>
          <a:noFill/>
        </p:spPr>
        <p:txBody>
          <a:bodyPr wrap="square" rtlCol="0">
            <a:spAutoFit/>
          </a:bodyPr>
          <a:lstStyle/>
          <a:p>
            <a:r>
              <a:rPr lang="en-US" sz="1200" dirty="0"/>
              <a:t>Plot of population forced expiratory volume in 1 s (FEV1) data for males of median height for age between ages 5 and 85 years with the upper limit of normal (ULN; 95th percentile), lower limit of normal (LLN;5th percentile) and median predicted shown as derived from Global Lung Function Initiative spirometry equations [10]. The LLN for a man aged 22 years is 81.1% predicted but is 67.9% predicted for a man of the same median height aged 85 years. Participants A and B both have an FEV1 of 1.0 L, giving a z-score of −6.8 for individual A and −3.2 for individual B.</a:t>
            </a:r>
          </a:p>
        </p:txBody>
      </p:sp>
      <p:pic>
        <p:nvPicPr>
          <p:cNvPr id="7" name="Picture 6">
            <a:extLst>
              <a:ext uri="{FF2B5EF4-FFF2-40B4-BE49-F238E27FC236}">
                <a16:creationId xmlns:a16="http://schemas.microsoft.com/office/drawing/2014/main" id="{C2A75656-91F0-40EA-82F2-8C7676D8176B}"/>
              </a:ext>
            </a:extLst>
          </p:cNvPr>
          <p:cNvPicPr>
            <a:picLocks noChangeAspect="1"/>
          </p:cNvPicPr>
          <p:nvPr/>
        </p:nvPicPr>
        <p:blipFill>
          <a:blip r:embed="rId3"/>
          <a:stretch>
            <a:fillRect/>
          </a:stretch>
        </p:blipFill>
        <p:spPr>
          <a:xfrm>
            <a:off x="5923973" y="1080112"/>
            <a:ext cx="6097114" cy="3624738"/>
          </a:xfrm>
          <a:prstGeom prst="rect">
            <a:avLst/>
          </a:prstGeom>
        </p:spPr>
      </p:pic>
      <p:sp>
        <p:nvSpPr>
          <p:cNvPr id="10" name="TextBox 9">
            <a:extLst>
              <a:ext uri="{FF2B5EF4-FFF2-40B4-BE49-F238E27FC236}">
                <a16:creationId xmlns:a16="http://schemas.microsoft.com/office/drawing/2014/main" id="{3143B11D-994C-4245-8C1E-F2F0603C12B6}"/>
              </a:ext>
            </a:extLst>
          </p:cNvPr>
          <p:cNvSpPr txBox="1"/>
          <p:nvPr/>
        </p:nvSpPr>
        <p:spPr>
          <a:xfrm>
            <a:off x="6521116" y="4879078"/>
            <a:ext cx="5378116" cy="830997"/>
          </a:xfrm>
          <a:prstGeom prst="rect">
            <a:avLst/>
          </a:prstGeom>
          <a:noFill/>
        </p:spPr>
        <p:txBody>
          <a:bodyPr wrap="square" rtlCol="0">
            <a:spAutoFit/>
          </a:bodyPr>
          <a:lstStyle/>
          <a:p>
            <a:r>
              <a:rPr lang="en-US" sz="1600" dirty="0"/>
              <a:t>Forced expiratory volume in 1 s (FEV1)/forced vital capacity (FVC) predicted and lower limits of</a:t>
            </a:r>
          </a:p>
          <a:p>
            <a:r>
              <a:rPr lang="en-US" sz="1600" dirty="0"/>
              <a:t>normal (5th percentile) compared with the fixed cut-off of 0.7.</a:t>
            </a:r>
          </a:p>
        </p:txBody>
      </p:sp>
    </p:spTree>
    <p:extLst>
      <p:ext uri="{BB962C8B-B14F-4D97-AF65-F5344CB8AC3E}">
        <p14:creationId xmlns:p14="http://schemas.microsoft.com/office/powerpoint/2010/main" val="67715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F3B34A-B744-4301-A26C-84003472417E}"/>
              </a:ext>
            </a:extLst>
          </p:cNvPr>
          <p:cNvPicPr>
            <a:picLocks noChangeAspect="1"/>
          </p:cNvPicPr>
          <p:nvPr/>
        </p:nvPicPr>
        <p:blipFill>
          <a:blip r:embed="rId3"/>
          <a:stretch>
            <a:fillRect/>
          </a:stretch>
        </p:blipFill>
        <p:spPr>
          <a:xfrm>
            <a:off x="5923465" y="354627"/>
            <a:ext cx="5874575" cy="3930770"/>
          </a:xfrm>
          <a:prstGeom prst="rect">
            <a:avLst/>
          </a:prstGeom>
        </p:spPr>
      </p:pic>
      <p:pic>
        <p:nvPicPr>
          <p:cNvPr id="5" name="Picture 4">
            <a:extLst>
              <a:ext uri="{FF2B5EF4-FFF2-40B4-BE49-F238E27FC236}">
                <a16:creationId xmlns:a16="http://schemas.microsoft.com/office/drawing/2014/main" id="{7115C5A5-D95A-4192-98FB-90C770C4E0EF}"/>
              </a:ext>
            </a:extLst>
          </p:cNvPr>
          <p:cNvPicPr>
            <a:picLocks noChangeAspect="1"/>
          </p:cNvPicPr>
          <p:nvPr/>
        </p:nvPicPr>
        <p:blipFill>
          <a:blip r:embed="rId4"/>
          <a:stretch>
            <a:fillRect/>
          </a:stretch>
        </p:blipFill>
        <p:spPr>
          <a:xfrm>
            <a:off x="213755" y="354627"/>
            <a:ext cx="5586880" cy="3808299"/>
          </a:xfrm>
          <a:prstGeom prst="rect">
            <a:avLst/>
          </a:prstGeom>
        </p:spPr>
      </p:pic>
      <p:sp>
        <p:nvSpPr>
          <p:cNvPr id="10" name="TextBox 9">
            <a:extLst>
              <a:ext uri="{FF2B5EF4-FFF2-40B4-BE49-F238E27FC236}">
                <a16:creationId xmlns:a16="http://schemas.microsoft.com/office/drawing/2014/main" id="{A1CB6C39-75BA-471C-ABB7-2F84F496465D}"/>
              </a:ext>
            </a:extLst>
          </p:cNvPr>
          <p:cNvSpPr txBox="1"/>
          <p:nvPr/>
        </p:nvSpPr>
        <p:spPr>
          <a:xfrm>
            <a:off x="8159004" y="6438302"/>
            <a:ext cx="5110162" cy="605294"/>
          </a:xfrm>
          <a:prstGeom prst="rect">
            <a:avLst/>
          </a:prstGeom>
          <a:noFill/>
        </p:spPr>
        <p:txBody>
          <a:bodyPr wrap="square" rtlCol="0">
            <a:spAutoFit/>
          </a:bodyPr>
          <a:lstStyle/>
          <a:p>
            <a:r>
              <a:rPr lang="en-US" sz="3200" baseline="30000" dirty="0" err="1"/>
              <a:t>Stanojevic</a:t>
            </a:r>
            <a:r>
              <a:rPr lang="en-US" sz="3200" baseline="30000" dirty="0"/>
              <a:t> S ERJ 2022; 2101499</a:t>
            </a:r>
          </a:p>
          <a:p>
            <a:r>
              <a:rPr lang="en-US" baseline="30000" dirty="0"/>
              <a:t>	</a:t>
            </a:r>
          </a:p>
        </p:txBody>
      </p:sp>
    </p:spTree>
    <p:extLst>
      <p:ext uri="{BB962C8B-B14F-4D97-AF65-F5344CB8AC3E}">
        <p14:creationId xmlns:p14="http://schemas.microsoft.com/office/powerpoint/2010/main" val="251432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Review the role of race in PFT interpretation</a:t>
            </a:r>
          </a:p>
          <a:p>
            <a:r>
              <a:rPr lang="en-US" dirty="0"/>
              <a:t>Develop basic understanding of how PFT testing is conducted</a:t>
            </a:r>
          </a:p>
          <a:p>
            <a:r>
              <a:rPr lang="en-US" dirty="0"/>
              <a:t>Define common physiology patterns that define normal versus disease</a:t>
            </a:r>
          </a:p>
          <a:p>
            <a:r>
              <a:rPr lang="en-US" dirty="0"/>
              <a:t>Apply strategies for interpreting PFTs</a:t>
            </a:r>
          </a:p>
        </p:txBody>
      </p:sp>
    </p:spTree>
    <p:extLst>
      <p:ext uri="{BB962C8B-B14F-4D97-AF65-F5344CB8AC3E}">
        <p14:creationId xmlns:p14="http://schemas.microsoft.com/office/powerpoint/2010/main" val="356667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71FA3-0456-43CC-A44A-92D44B2A5B47}"/>
              </a:ext>
            </a:extLst>
          </p:cNvPr>
          <p:cNvPicPr>
            <a:picLocks noChangeAspect="1"/>
          </p:cNvPicPr>
          <p:nvPr/>
        </p:nvPicPr>
        <p:blipFill>
          <a:blip r:embed="rId3"/>
          <a:stretch>
            <a:fillRect/>
          </a:stretch>
        </p:blipFill>
        <p:spPr>
          <a:xfrm>
            <a:off x="834391" y="567209"/>
            <a:ext cx="10571730" cy="4816321"/>
          </a:xfrm>
          <a:prstGeom prst="rect">
            <a:avLst/>
          </a:prstGeom>
        </p:spPr>
      </p:pic>
      <p:sp>
        <p:nvSpPr>
          <p:cNvPr id="6" name="TextBox 5">
            <a:extLst>
              <a:ext uri="{FF2B5EF4-FFF2-40B4-BE49-F238E27FC236}">
                <a16:creationId xmlns:a16="http://schemas.microsoft.com/office/drawing/2014/main" id="{E04D4A24-CF5D-4280-8E44-3E7DC9385517}"/>
              </a:ext>
            </a:extLst>
          </p:cNvPr>
          <p:cNvSpPr txBox="1"/>
          <p:nvPr/>
        </p:nvSpPr>
        <p:spPr>
          <a:xfrm>
            <a:off x="8159004" y="6438302"/>
            <a:ext cx="5110162" cy="605294"/>
          </a:xfrm>
          <a:prstGeom prst="rect">
            <a:avLst/>
          </a:prstGeom>
          <a:noFill/>
        </p:spPr>
        <p:txBody>
          <a:bodyPr wrap="square" rtlCol="0">
            <a:spAutoFit/>
          </a:bodyPr>
          <a:lstStyle/>
          <a:p>
            <a:r>
              <a:rPr lang="en-US" sz="3200" baseline="30000" dirty="0" err="1"/>
              <a:t>Stanojevic</a:t>
            </a:r>
            <a:r>
              <a:rPr lang="en-US" sz="3200" baseline="30000" dirty="0"/>
              <a:t> S ERJ 2022; 2101499</a:t>
            </a:r>
          </a:p>
          <a:p>
            <a:r>
              <a:rPr lang="en-US" baseline="30000" dirty="0"/>
              <a:t>	</a:t>
            </a:r>
          </a:p>
        </p:txBody>
      </p:sp>
    </p:spTree>
    <p:extLst>
      <p:ext uri="{BB962C8B-B14F-4D97-AF65-F5344CB8AC3E}">
        <p14:creationId xmlns:p14="http://schemas.microsoft.com/office/powerpoint/2010/main" val="191636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D7BC-3CA0-4434-9685-ACB164061FBC}"/>
              </a:ext>
            </a:extLst>
          </p:cNvPr>
          <p:cNvSpPr>
            <a:spLocks noGrp="1"/>
          </p:cNvSpPr>
          <p:nvPr>
            <p:ph type="title"/>
          </p:nvPr>
        </p:nvSpPr>
        <p:spPr/>
        <p:txBody>
          <a:bodyPr/>
          <a:lstStyle/>
          <a:p>
            <a:r>
              <a:rPr lang="en-US" dirty="0"/>
              <a:t>Introduction to PFTs</a:t>
            </a:r>
          </a:p>
        </p:txBody>
      </p:sp>
      <p:sp>
        <p:nvSpPr>
          <p:cNvPr id="3" name="Content Placeholder 2">
            <a:extLst>
              <a:ext uri="{FF2B5EF4-FFF2-40B4-BE49-F238E27FC236}">
                <a16:creationId xmlns:a16="http://schemas.microsoft.com/office/drawing/2014/main" id="{5AED5757-1DFC-44F9-A35F-DDDE56D58D54}"/>
              </a:ext>
            </a:extLst>
          </p:cNvPr>
          <p:cNvSpPr>
            <a:spLocks noGrp="1"/>
          </p:cNvSpPr>
          <p:nvPr>
            <p:ph idx="1"/>
          </p:nvPr>
        </p:nvSpPr>
        <p:spPr/>
        <p:txBody>
          <a:bodyPr/>
          <a:lstStyle/>
          <a:p>
            <a:endParaRPr lang="en-US" dirty="0"/>
          </a:p>
          <a:p>
            <a:r>
              <a:rPr lang="en-US" dirty="0"/>
              <a:t>Goals</a:t>
            </a:r>
          </a:p>
          <a:p>
            <a:r>
              <a:rPr lang="en-US" dirty="0"/>
              <a:t>Structure</a:t>
            </a:r>
          </a:p>
          <a:p>
            <a:r>
              <a:rPr lang="en-US" dirty="0"/>
              <a:t>Resources</a:t>
            </a:r>
          </a:p>
          <a:p>
            <a:endParaRPr lang="en-US" dirty="0"/>
          </a:p>
          <a:p>
            <a:r>
              <a:rPr lang="en-US" dirty="0"/>
              <a:t>Interpretation Strategy</a:t>
            </a:r>
          </a:p>
          <a:p>
            <a:r>
              <a:rPr lang="en-US" dirty="0"/>
              <a:t>The use of race/ethnicity in PFTs</a:t>
            </a:r>
          </a:p>
          <a:p>
            <a:endParaRPr lang="en-US" dirty="0"/>
          </a:p>
        </p:txBody>
      </p:sp>
    </p:spTree>
    <p:extLst>
      <p:ext uri="{BB962C8B-B14F-4D97-AF65-F5344CB8AC3E}">
        <p14:creationId xmlns:p14="http://schemas.microsoft.com/office/powerpoint/2010/main" val="13380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D580-D900-CC43-9992-0A629A899BA3}"/>
              </a:ext>
            </a:extLst>
          </p:cNvPr>
          <p:cNvSpPr>
            <a:spLocks noGrp="1"/>
          </p:cNvSpPr>
          <p:nvPr>
            <p:ph type="title"/>
          </p:nvPr>
        </p:nvSpPr>
        <p:spPr/>
        <p:txBody>
          <a:bodyPr/>
          <a:lstStyle/>
          <a:p>
            <a:r>
              <a:rPr lang="en-US" dirty="0"/>
              <a:t>Race and PFTs? What is the latest?</a:t>
            </a:r>
          </a:p>
        </p:txBody>
      </p:sp>
      <p:sp>
        <p:nvSpPr>
          <p:cNvPr id="5" name="Content Placeholder 4">
            <a:extLst>
              <a:ext uri="{FF2B5EF4-FFF2-40B4-BE49-F238E27FC236}">
                <a16:creationId xmlns:a16="http://schemas.microsoft.com/office/drawing/2014/main" id="{AC5326AA-D0AB-2946-B1D6-69D4258C6594}"/>
              </a:ext>
            </a:extLst>
          </p:cNvPr>
          <p:cNvSpPr>
            <a:spLocks noGrp="1"/>
          </p:cNvSpPr>
          <p:nvPr>
            <p:ph idx="1"/>
          </p:nvPr>
        </p:nvSpPr>
        <p:spPr>
          <a:xfrm>
            <a:off x="441960" y="1404938"/>
            <a:ext cx="11887200" cy="4351338"/>
          </a:xfrm>
        </p:spPr>
        <p:txBody>
          <a:bodyPr>
            <a:normAutofit/>
          </a:bodyPr>
          <a:lstStyle/>
          <a:p>
            <a:r>
              <a:rPr lang="en-US" dirty="0"/>
              <a:t>In the US, race, ancestry, genetics &amp; med are inextricably linked</a:t>
            </a:r>
            <a:r>
              <a:rPr lang="en-US" baseline="30000" dirty="0"/>
              <a:t>1</a:t>
            </a:r>
            <a:endParaRPr lang="en-US" dirty="0"/>
          </a:p>
          <a:p>
            <a:r>
              <a:rPr lang="en-US" dirty="0"/>
              <a:t>New focus on reconsidering the use of race correction in clinical algorithms</a:t>
            </a:r>
            <a:r>
              <a:rPr lang="en-US" baseline="30000" dirty="0"/>
              <a:t>2</a:t>
            </a:r>
            <a:endParaRPr lang="en-US" dirty="0"/>
          </a:p>
          <a:p>
            <a:r>
              <a:rPr lang="en-US" dirty="0"/>
              <a:t>Research showing e/o systemic racism in GFR measurements,</a:t>
            </a:r>
            <a:r>
              <a:rPr lang="en-US" baseline="30000" dirty="0"/>
              <a:t>3</a:t>
            </a:r>
            <a:r>
              <a:rPr lang="en-US" dirty="0"/>
              <a:t> pulse ox</a:t>
            </a:r>
            <a:r>
              <a:rPr lang="en-US" baseline="30000" dirty="0"/>
              <a:t>4</a:t>
            </a:r>
            <a:endParaRPr lang="en-US" dirty="0"/>
          </a:p>
          <a:p>
            <a:r>
              <a:rPr lang="en-US" dirty="0"/>
              <a:t>History of using PFTs to argue for racial differences as evidence of biologic inferiority</a:t>
            </a:r>
            <a:r>
              <a:rPr lang="en-US" baseline="30000" dirty="0"/>
              <a:t>5</a:t>
            </a:r>
          </a:p>
          <a:p>
            <a:r>
              <a:rPr lang="en-US" dirty="0"/>
              <a:t>Observed differences likely relate to differential exposures and other social determinants of health</a:t>
            </a:r>
            <a:endParaRPr lang="en-US" baseline="30000" dirty="0"/>
          </a:p>
          <a:p>
            <a:r>
              <a:rPr lang="en-US" dirty="0"/>
              <a:t>Increasing evidence that race correction does not improve prediction of relevant outcomes</a:t>
            </a:r>
            <a:r>
              <a:rPr lang="en-US" baseline="30000" dirty="0"/>
              <a:t>6,7</a:t>
            </a:r>
          </a:p>
          <a:p>
            <a:endParaRPr lang="en-US" baseline="30000" dirty="0"/>
          </a:p>
        </p:txBody>
      </p:sp>
      <p:sp>
        <p:nvSpPr>
          <p:cNvPr id="6" name="TextBox 5">
            <a:extLst>
              <a:ext uri="{FF2B5EF4-FFF2-40B4-BE49-F238E27FC236}">
                <a16:creationId xmlns:a16="http://schemas.microsoft.com/office/drawing/2014/main" id="{52A93585-6B02-5344-8244-3F37B013B5C8}"/>
              </a:ext>
            </a:extLst>
          </p:cNvPr>
          <p:cNvSpPr txBox="1"/>
          <p:nvPr/>
        </p:nvSpPr>
        <p:spPr>
          <a:xfrm>
            <a:off x="8780929" y="5257562"/>
            <a:ext cx="5250796" cy="1600438"/>
          </a:xfrm>
          <a:prstGeom prst="rect">
            <a:avLst/>
          </a:prstGeom>
          <a:noFill/>
        </p:spPr>
        <p:txBody>
          <a:bodyPr wrap="square" rtlCol="0">
            <a:spAutoFit/>
          </a:bodyPr>
          <a:lstStyle/>
          <a:p>
            <a:r>
              <a:rPr lang="en-US" sz="1400" baseline="30000" dirty="0"/>
              <a:t>1</a:t>
            </a:r>
            <a:r>
              <a:rPr lang="en-US" sz="1400" dirty="0"/>
              <a:t> Borrell et al NEJM 2021</a:t>
            </a:r>
            <a:endParaRPr lang="en-US" sz="1400" baseline="30000" dirty="0"/>
          </a:p>
          <a:p>
            <a:r>
              <a:rPr lang="en-US" sz="1400" baseline="30000" dirty="0"/>
              <a:t>2 </a:t>
            </a:r>
            <a:r>
              <a:rPr lang="en-US" sz="1400" dirty="0"/>
              <a:t>Vyas et al NEJM 2020</a:t>
            </a:r>
            <a:endParaRPr lang="en-US" sz="1400" baseline="30000" dirty="0"/>
          </a:p>
          <a:p>
            <a:r>
              <a:rPr lang="en-US" sz="1400" baseline="30000" dirty="0"/>
              <a:t>3</a:t>
            </a:r>
            <a:r>
              <a:rPr lang="en-US" sz="1400" dirty="0"/>
              <a:t> </a:t>
            </a:r>
            <a:r>
              <a:rPr lang="en-US" sz="1400" dirty="0" err="1"/>
              <a:t>Diao</a:t>
            </a:r>
            <a:r>
              <a:rPr lang="en-US" sz="1400" dirty="0"/>
              <a:t> et al NEJM 2021</a:t>
            </a:r>
            <a:endParaRPr lang="en-US" sz="1400" baseline="30000" dirty="0"/>
          </a:p>
          <a:p>
            <a:r>
              <a:rPr lang="en-US" sz="1400" baseline="30000" dirty="0"/>
              <a:t>4 </a:t>
            </a:r>
            <a:r>
              <a:rPr lang="en-US" sz="1400" dirty="0" err="1"/>
              <a:t>Sjoding</a:t>
            </a:r>
            <a:r>
              <a:rPr lang="en-US" sz="1400" dirty="0"/>
              <a:t> et al NEJM 2021</a:t>
            </a:r>
            <a:endParaRPr lang="en-US" sz="1400" baseline="30000" dirty="0"/>
          </a:p>
          <a:p>
            <a:r>
              <a:rPr lang="en-US" sz="1400" baseline="30000" dirty="0"/>
              <a:t>5 </a:t>
            </a:r>
            <a:r>
              <a:rPr lang="en-US" sz="1400" dirty="0"/>
              <a:t>Braun et al CHEST 2020</a:t>
            </a:r>
          </a:p>
          <a:p>
            <a:r>
              <a:rPr lang="en-US" sz="1400" baseline="30000" dirty="0"/>
              <a:t>6 </a:t>
            </a:r>
            <a:r>
              <a:rPr lang="en-US" sz="1400" dirty="0"/>
              <a:t>Baugh et al AJRCCM 2022</a:t>
            </a:r>
          </a:p>
          <a:p>
            <a:r>
              <a:rPr lang="en-US" sz="1400" baseline="30000" dirty="0"/>
              <a:t>7 </a:t>
            </a:r>
            <a:r>
              <a:rPr lang="en-US" sz="1400" dirty="0" err="1"/>
              <a:t>Elmaleh</a:t>
            </a:r>
            <a:r>
              <a:rPr lang="en-US" sz="1400" dirty="0"/>
              <a:t>-Sachs et al AJRCCM 2022</a:t>
            </a:r>
          </a:p>
        </p:txBody>
      </p:sp>
    </p:spTree>
    <p:extLst>
      <p:ext uri="{BB962C8B-B14F-4D97-AF65-F5344CB8AC3E}">
        <p14:creationId xmlns:p14="http://schemas.microsoft.com/office/powerpoint/2010/main" val="281055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D580-D900-CC43-9992-0A629A899BA3}"/>
              </a:ext>
            </a:extLst>
          </p:cNvPr>
          <p:cNvSpPr>
            <a:spLocks noGrp="1"/>
          </p:cNvSpPr>
          <p:nvPr>
            <p:ph type="title"/>
          </p:nvPr>
        </p:nvSpPr>
        <p:spPr/>
        <p:txBody>
          <a:bodyPr/>
          <a:lstStyle/>
          <a:p>
            <a:r>
              <a:rPr lang="en-US" dirty="0"/>
              <a:t>Race and PFTs? What is the latest?</a:t>
            </a:r>
          </a:p>
        </p:txBody>
      </p:sp>
      <p:sp>
        <p:nvSpPr>
          <p:cNvPr id="5" name="Content Placeholder 4">
            <a:extLst>
              <a:ext uri="{FF2B5EF4-FFF2-40B4-BE49-F238E27FC236}">
                <a16:creationId xmlns:a16="http://schemas.microsoft.com/office/drawing/2014/main" id="{AC5326AA-D0AB-2946-B1D6-69D4258C6594}"/>
              </a:ext>
            </a:extLst>
          </p:cNvPr>
          <p:cNvSpPr>
            <a:spLocks noGrp="1"/>
          </p:cNvSpPr>
          <p:nvPr>
            <p:ph idx="1"/>
          </p:nvPr>
        </p:nvSpPr>
        <p:spPr>
          <a:xfrm>
            <a:off x="441960" y="1404938"/>
            <a:ext cx="11887200" cy="4351338"/>
          </a:xfrm>
        </p:spPr>
        <p:txBody>
          <a:bodyPr/>
          <a:lstStyle/>
          <a:p>
            <a:r>
              <a:rPr lang="en-US" dirty="0"/>
              <a:t>ATS/ERS Statement in 2023 recommends use of race-neutral reference equations</a:t>
            </a:r>
          </a:p>
          <a:p>
            <a:r>
              <a:rPr lang="en-US" dirty="0"/>
              <a:t>PFTs must be interpreted in context!</a:t>
            </a:r>
          </a:p>
          <a:p>
            <a:pPr lvl="1"/>
            <a:r>
              <a:rPr lang="en-US" dirty="0"/>
              <a:t>Clinical context</a:t>
            </a:r>
          </a:p>
          <a:p>
            <a:pPr lvl="1"/>
            <a:r>
              <a:rPr lang="en-US" dirty="0"/>
              <a:t>Longitudinal pattern</a:t>
            </a:r>
          </a:p>
          <a:p>
            <a:pPr lvl="1"/>
            <a:r>
              <a:rPr lang="en-US" dirty="0"/>
              <a:t>Should not serve as a binary indicator of health or illness</a:t>
            </a:r>
          </a:p>
          <a:p>
            <a:pPr marL="457200" lvl="1" indent="0">
              <a:buNone/>
            </a:pPr>
            <a:endParaRPr lang="en-US" dirty="0"/>
          </a:p>
        </p:txBody>
      </p:sp>
      <p:sp>
        <p:nvSpPr>
          <p:cNvPr id="6" name="TextBox 5">
            <a:extLst>
              <a:ext uri="{FF2B5EF4-FFF2-40B4-BE49-F238E27FC236}">
                <a16:creationId xmlns:a16="http://schemas.microsoft.com/office/drawing/2014/main" id="{52A93585-6B02-5344-8244-3F37B013B5C8}"/>
              </a:ext>
            </a:extLst>
          </p:cNvPr>
          <p:cNvSpPr txBox="1"/>
          <p:nvPr/>
        </p:nvSpPr>
        <p:spPr>
          <a:xfrm>
            <a:off x="8160963" y="6120085"/>
            <a:ext cx="4781550" cy="420628"/>
          </a:xfrm>
          <a:prstGeom prst="rect">
            <a:avLst/>
          </a:prstGeom>
          <a:noFill/>
        </p:spPr>
        <p:txBody>
          <a:bodyPr wrap="square" rtlCol="0">
            <a:spAutoFit/>
          </a:bodyPr>
          <a:lstStyle/>
          <a:p>
            <a:r>
              <a:rPr lang="en-US" sz="3200" baseline="30000" dirty="0">
                <a:solidFill>
                  <a:prstClr val="black"/>
                </a:solidFill>
              </a:rPr>
              <a:t>Bhakta N AJRCCM 2023; 978-995</a:t>
            </a:r>
            <a:endParaRPr lang="en-US" baseline="30000" dirty="0"/>
          </a:p>
        </p:txBody>
      </p:sp>
    </p:spTree>
    <p:extLst>
      <p:ext uri="{BB962C8B-B14F-4D97-AF65-F5344CB8AC3E}">
        <p14:creationId xmlns:p14="http://schemas.microsoft.com/office/powerpoint/2010/main" val="148097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ATS/ERS Interpretive Strategies 2022</a:t>
            </a:r>
          </a:p>
        </p:txBody>
      </p:sp>
      <p:sp>
        <p:nvSpPr>
          <p:cNvPr id="3" name="Content Placeholder 2"/>
          <p:cNvSpPr>
            <a:spLocks noGrp="1"/>
          </p:cNvSpPr>
          <p:nvPr>
            <p:ph idx="1"/>
          </p:nvPr>
        </p:nvSpPr>
        <p:spPr/>
        <p:txBody>
          <a:bodyPr/>
          <a:lstStyle/>
          <a:p>
            <a:pPr marL="0" indent="0">
              <a:buNone/>
            </a:pPr>
            <a:r>
              <a:rPr lang="en-US" dirty="0"/>
              <a:t>Update to 2005 recommendations:</a:t>
            </a:r>
          </a:p>
          <a:p>
            <a:r>
              <a:rPr lang="en-US" dirty="0"/>
              <a:t>Use Global Lung Initiative (GLI) reference equations for </a:t>
            </a:r>
            <a:r>
              <a:rPr lang="en-US" dirty="0" err="1"/>
              <a:t>spiro</a:t>
            </a:r>
            <a:r>
              <a:rPr lang="en-US" dirty="0"/>
              <a:t>, lung volumes and DLCO with limits of normal &gt;5% or &lt;95%</a:t>
            </a:r>
          </a:p>
          <a:p>
            <a:pPr lvl="1"/>
            <a:r>
              <a:rPr lang="en-US" dirty="0"/>
              <a:t>Use race-neutral average ref equation: GLI Global recommended.  </a:t>
            </a:r>
          </a:p>
          <a:p>
            <a:r>
              <a:rPr lang="en-US" dirty="0"/>
              <a:t>Bronchodilator response defined as &gt;10% improvement in FEV</a:t>
            </a:r>
            <a:r>
              <a:rPr lang="en-US" baseline="-25000" dirty="0"/>
              <a:t>1</a:t>
            </a:r>
            <a:r>
              <a:rPr lang="en-US" dirty="0"/>
              <a:t> or FVC relative to </a:t>
            </a:r>
            <a:r>
              <a:rPr lang="en-US" i="1" dirty="0"/>
              <a:t>predicted</a:t>
            </a:r>
            <a:r>
              <a:rPr lang="en-US" dirty="0"/>
              <a:t> FEV</a:t>
            </a:r>
            <a:r>
              <a:rPr lang="en-US" baseline="-25000" dirty="0"/>
              <a:t>1</a:t>
            </a:r>
            <a:r>
              <a:rPr lang="en-US" dirty="0"/>
              <a:t> or FVC</a:t>
            </a:r>
          </a:p>
          <a:p>
            <a:r>
              <a:rPr lang="en-US" dirty="0"/>
              <a:t>Ignore DLCO/VA.  </a:t>
            </a:r>
          </a:p>
          <a:p>
            <a:r>
              <a:rPr lang="en-US" dirty="0"/>
              <a:t>Severity of lung function measures should be expressed as Z-scores:</a:t>
            </a:r>
          </a:p>
          <a:p>
            <a:pPr lvl="1"/>
            <a:r>
              <a:rPr lang="en-US" dirty="0"/>
              <a:t>Mild (z-score -1.645 to -2.5), moderate (-2.51 to -4), severe (&lt;-4.1)</a:t>
            </a:r>
          </a:p>
          <a:p>
            <a:endParaRPr lang="en-US" dirty="0"/>
          </a:p>
          <a:p>
            <a:endParaRPr lang="en-US" dirty="0"/>
          </a:p>
        </p:txBody>
      </p:sp>
      <p:sp>
        <p:nvSpPr>
          <p:cNvPr id="5" name="TextBox 4">
            <a:extLst>
              <a:ext uri="{FF2B5EF4-FFF2-40B4-BE49-F238E27FC236}">
                <a16:creationId xmlns:a16="http://schemas.microsoft.com/office/drawing/2014/main" id="{52A93585-6B02-5344-8244-3F37B013B5C8}"/>
              </a:ext>
            </a:extLst>
          </p:cNvPr>
          <p:cNvSpPr txBox="1"/>
          <p:nvPr/>
        </p:nvSpPr>
        <p:spPr>
          <a:xfrm>
            <a:off x="8172451" y="6129020"/>
            <a:ext cx="5110162" cy="748923"/>
          </a:xfrm>
          <a:prstGeom prst="rect">
            <a:avLst/>
          </a:prstGeom>
          <a:noFill/>
        </p:spPr>
        <p:txBody>
          <a:bodyPr wrap="square" rtlCol="0">
            <a:spAutoFit/>
          </a:bodyPr>
          <a:lstStyle/>
          <a:p>
            <a:r>
              <a:rPr lang="en-US" sz="3200" baseline="30000" dirty="0" err="1"/>
              <a:t>Stanojevic</a:t>
            </a:r>
            <a:r>
              <a:rPr lang="en-US" sz="3200" baseline="30000" dirty="0"/>
              <a:t> S ERJ 2022; 2101499</a:t>
            </a:r>
          </a:p>
          <a:p>
            <a:r>
              <a:rPr lang="en-US" sz="3200" baseline="30000" dirty="0"/>
              <a:t>Bhakta N AJRCCM 2023; 978-995</a:t>
            </a:r>
            <a:r>
              <a:rPr lang="en-US" baseline="30000" dirty="0"/>
              <a:t>	</a:t>
            </a:r>
          </a:p>
        </p:txBody>
      </p:sp>
    </p:spTree>
    <p:extLst>
      <p:ext uri="{BB962C8B-B14F-4D97-AF65-F5344CB8AC3E}">
        <p14:creationId xmlns:p14="http://schemas.microsoft.com/office/powerpoint/2010/main" val="37708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D7BC-3CA0-4434-9685-ACB164061FBC}"/>
              </a:ext>
            </a:extLst>
          </p:cNvPr>
          <p:cNvSpPr>
            <a:spLocks noGrp="1"/>
          </p:cNvSpPr>
          <p:nvPr>
            <p:ph type="title"/>
          </p:nvPr>
        </p:nvSpPr>
        <p:spPr/>
        <p:txBody>
          <a:bodyPr/>
          <a:lstStyle/>
          <a:p>
            <a:r>
              <a:rPr lang="en-US" dirty="0"/>
              <a:t>Approach to PFTs</a:t>
            </a:r>
          </a:p>
        </p:txBody>
      </p:sp>
      <p:sp>
        <p:nvSpPr>
          <p:cNvPr id="3" name="Content Placeholder 2">
            <a:extLst>
              <a:ext uri="{FF2B5EF4-FFF2-40B4-BE49-F238E27FC236}">
                <a16:creationId xmlns:a16="http://schemas.microsoft.com/office/drawing/2014/main" id="{5AED5757-1DFC-44F9-A35F-DDDE56D58D54}"/>
              </a:ext>
            </a:extLst>
          </p:cNvPr>
          <p:cNvSpPr>
            <a:spLocks noGrp="1"/>
          </p:cNvSpPr>
          <p:nvPr>
            <p:ph sz="half" idx="1"/>
          </p:nvPr>
        </p:nvSpPr>
        <p:spPr/>
        <p:txBody>
          <a:bodyPr>
            <a:normAutofit lnSpcReduction="10000"/>
          </a:bodyPr>
          <a:lstStyle/>
          <a:p>
            <a:r>
              <a:rPr lang="en-US" dirty="0"/>
              <a:t>Demographics</a:t>
            </a:r>
          </a:p>
          <a:p>
            <a:r>
              <a:rPr lang="en-US" dirty="0"/>
              <a:t>Quality/Acceptability</a:t>
            </a:r>
          </a:p>
          <a:p>
            <a:r>
              <a:rPr lang="en-US" dirty="0"/>
              <a:t>Spirometry pattern</a:t>
            </a:r>
          </a:p>
          <a:p>
            <a:pPr lvl="1"/>
            <a:r>
              <a:rPr lang="en-US" dirty="0"/>
              <a:t>Obstruction?</a:t>
            </a:r>
          </a:p>
          <a:p>
            <a:pPr lvl="1"/>
            <a:r>
              <a:rPr lang="en-US" dirty="0"/>
              <a:t>Bronchodilator Response</a:t>
            </a:r>
          </a:p>
          <a:p>
            <a:r>
              <a:rPr lang="en-US" dirty="0"/>
              <a:t>Lung volumes</a:t>
            </a:r>
          </a:p>
          <a:p>
            <a:pPr lvl="1"/>
            <a:r>
              <a:rPr lang="en-US" dirty="0"/>
              <a:t>Hyperinflation</a:t>
            </a:r>
          </a:p>
          <a:p>
            <a:pPr lvl="1"/>
            <a:r>
              <a:rPr lang="en-US" dirty="0"/>
              <a:t>Restriction</a:t>
            </a:r>
          </a:p>
          <a:p>
            <a:r>
              <a:rPr lang="en-US" dirty="0"/>
              <a:t>DLCO</a:t>
            </a:r>
          </a:p>
          <a:p>
            <a:r>
              <a:rPr lang="en-US" dirty="0"/>
              <a:t>Flow volume loops</a:t>
            </a:r>
          </a:p>
          <a:p>
            <a:endParaRPr lang="en-US" dirty="0"/>
          </a:p>
        </p:txBody>
      </p:sp>
      <p:sp>
        <p:nvSpPr>
          <p:cNvPr id="4" name="Content Placeholder 3"/>
          <p:cNvSpPr>
            <a:spLocks noGrp="1"/>
          </p:cNvSpPr>
          <p:nvPr>
            <p:ph sz="half" idx="2"/>
          </p:nvPr>
        </p:nvSpPr>
        <p:spPr>
          <a:xfrm>
            <a:off x="6172200" y="1825625"/>
            <a:ext cx="5634318" cy="4351338"/>
          </a:xfrm>
        </p:spPr>
        <p:txBody>
          <a:bodyPr>
            <a:normAutofit lnSpcReduction="10000"/>
          </a:bodyPr>
          <a:lstStyle/>
          <a:p>
            <a:pPr marL="0" indent="0">
              <a:buNone/>
            </a:pPr>
            <a:r>
              <a:rPr lang="en-US" u="sng" dirty="0"/>
              <a:t>Patterns of Impairment</a:t>
            </a:r>
          </a:p>
          <a:p>
            <a:r>
              <a:rPr lang="en-US" dirty="0"/>
              <a:t>Obstructive ventilatory impairment</a:t>
            </a:r>
          </a:p>
          <a:p>
            <a:r>
              <a:rPr lang="en-US" dirty="0"/>
              <a:t>Restrictive ventilatory impairment</a:t>
            </a:r>
          </a:p>
          <a:p>
            <a:r>
              <a:rPr lang="en-US" dirty="0"/>
              <a:t>Gas transfer impairment</a:t>
            </a:r>
          </a:p>
        </p:txBody>
      </p:sp>
    </p:spTree>
    <p:extLst>
      <p:ext uri="{BB962C8B-B14F-4D97-AF65-F5344CB8AC3E}">
        <p14:creationId xmlns:p14="http://schemas.microsoft.com/office/powerpoint/2010/main" val="263215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ABE027-4883-474B-A615-F5CC75F37985}"/>
              </a:ext>
            </a:extLst>
          </p:cNvPr>
          <p:cNvPicPr>
            <a:picLocks noChangeAspect="1"/>
          </p:cNvPicPr>
          <p:nvPr/>
        </p:nvPicPr>
        <p:blipFill>
          <a:blip r:embed="rId3"/>
          <a:stretch>
            <a:fillRect/>
          </a:stretch>
        </p:blipFill>
        <p:spPr>
          <a:xfrm>
            <a:off x="7347045" y="553643"/>
            <a:ext cx="4474839" cy="847179"/>
          </a:xfrm>
          <a:prstGeom prst="rect">
            <a:avLst/>
          </a:prstGeom>
        </p:spPr>
      </p:pic>
      <p:sp>
        <p:nvSpPr>
          <p:cNvPr id="11" name="Rectangle 10"/>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174235" y="317233"/>
            <a:ext cx="3096427" cy="5613236"/>
          </a:xfrm>
        </p:spPr>
        <p:txBody>
          <a:bodyPr anchor="t">
            <a:normAutofit/>
          </a:bodyPr>
          <a:lstStyle/>
          <a:p>
            <a:r>
              <a:rPr lang="en-US" sz="3200" dirty="0">
                <a:solidFill>
                  <a:srgbClr val="FFFFFF"/>
                </a:solidFill>
              </a:rPr>
              <a:t>Case 1:</a:t>
            </a:r>
            <a:br>
              <a:rPr lang="en-US" sz="2800" dirty="0">
                <a:solidFill>
                  <a:srgbClr val="FFFFFF"/>
                </a:solidFill>
              </a:rPr>
            </a:br>
            <a:r>
              <a:rPr lang="en-US" sz="2800" dirty="0">
                <a:solidFill>
                  <a:srgbClr val="FFFFFF"/>
                </a:solidFill>
              </a:rPr>
              <a:t>74 </a:t>
            </a:r>
            <a:r>
              <a:rPr lang="en-US" sz="2800" dirty="0" err="1">
                <a:solidFill>
                  <a:srgbClr val="FFFFFF"/>
                </a:solidFill>
              </a:rPr>
              <a:t>yo</a:t>
            </a:r>
            <a:r>
              <a:rPr lang="en-US" sz="2800" dirty="0">
                <a:solidFill>
                  <a:srgbClr val="FFFFFF"/>
                </a:solidFill>
              </a:rPr>
              <a:t> 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67”</a:t>
            </a:r>
            <a:br>
              <a:rPr lang="en-US" sz="2800" dirty="0">
                <a:solidFill>
                  <a:schemeClr val="bg1"/>
                </a:solidFill>
              </a:rPr>
            </a:br>
            <a:r>
              <a:rPr lang="en-US" sz="2800" dirty="0" err="1">
                <a:solidFill>
                  <a:schemeClr val="bg1"/>
                </a:solidFill>
              </a:rPr>
              <a:t>Wt</a:t>
            </a:r>
            <a:r>
              <a:rPr lang="en-US" sz="2800" dirty="0">
                <a:solidFill>
                  <a:schemeClr val="bg1"/>
                </a:solidFill>
              </a:rPr>
              <a:t> 141 </a:t>
            </a:r>
            <a:r>
              <a:rPr lang="en-US" sz="2800" dirty="0" err="1">
                <a:solidFill>
                  <a:schemeClr val="bg1"/>
                </a:solidFill>
              </a:rPr>
              <a:t>lbs</a:t>
            </a:r>
            <a:r>
              <a:rPr lang="en-US" sz="2800" dirty="0">
                <a:solidFill>
                  <a:schemeClr val="bg1"/>
                </a:solidFill>
              </a:rPr>
              <a:t>, BMI 22</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Never Smoker</a:t>
            </a:r>
            <a:br>
              <a:rPr lang="en-US" dirty="0">
                <a:solidFill>
                  <a:schemeClr val="bg1"/>
                </a:solidFill>
              </a:rPr>
            </a:br>
            <a:r>
              <a:rPr lang="en-US" dirty="0">
                <a:solidFill>
                  <a:srgbClr val="FFFFFF"/>
                </a:solidFill>
              </a:rPr>
              <a:t> </a:t>
            </a:r>
          </a:p>
        </p:txBody>
      </p:sp>
      <p:sp>
        <p:nvSpPr>
          <p:cNvPr id="3" name="TextBox 2"/>
          <p:cNvSpPr txBox="1"/>
          <p:nvPr/>
        </p:nvSpPr>
        <p:spPr>
          <a:xfrm>
            <a:off x="4329953" y="215154"/>
            <a:ext cx="770516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Comments: Good patient effort, cooperation and comprehension. The reported results meet ATS criteria for acceptability and repeatability.  </a:t>
            </a:r>
          </a:p>
        </p:txBody>
      </p:sp>
      <p:pic>
        <p:nvPicPr>
          <p:cNvPr id="17" name="Picture 16">
            <a:extLst>
              <a:ext uri="{FF2B5EF4-FFF2-40B4-BE49-F238E27FC236}">
                <a16:creationId xmlns:a16="http://schemas.microsoft.com/office/drawing/2014/main" id="{6499D2B6-9263-4525-BC5A-F39CDF807EF6}"/>
              </a:ext>
            </a:extLst>
          </p:cNvPr>
          <p:cNvPicPr>
            <a:picLocks noChangeAspect="1"/>
          </p:cNvPicPr>
          <p:nvPr/>
        </p:nvPicPr>
        <p:blipFill rotWithShape="1">
          <a:blip r:embed="rId4"/>
          <a:srcRect b="7184"/>
          <a:stretch/>
        </p:blipFill>
        <p:spPr>
          <a:xfrm>
            <a:off x="3890682" y="1400822"/>
            <a:ext cx="8207299" cy="1410618"/>
          </a:xfrm>
          <a:prstGeom prst="rect">
            <a:avLst/>
          </a:prstGeom>
        </p:spPr>
      </p:pic>
      <p:pic>
        <p:nvPicPr>
          <p:cNvPr id="19" name="Picture 18">
            <a:extLst>
              <a:ext uri="{FF2B5EF4-FFF2-40B4-BE49-F238E27FC236}">
                <a16:creationId xmlns:a16="http://schemas.microsoft.com/office/drawing/2014/main" id="{AC0557BE-1263-416C-A087-1B23E3B97258}"/>
              </a:ext>
            </a:extLst>
          </p:cNvPr>
          <p:cNvPicPr>
            <a:picLocks noChangeAspect="1"/>
          </p:cNvPicPr>
          <p:nvPr/>
        </p:nvPicPr>
        <p:blipFill>
          <a:blip r:embed="rId5"/>
          <a:stretch>
            <a:fillRect/>
          </a:stretch>
        </p:blipFill>
        <p:spPr>
          <a:xfrm>
            <a:off x="3890682" y="3245244"/>
            <a:ext cx="8207299" cy="1437200"/>
          </a:xfrm>
          <a:prstGeom prst="rect">
            <a:avLst/>
          </a:prstGeom>
        </p:spPr>
      </p:pic>
      <p:pic>
        <p:nvPicPr>
          <p:cNvPr id="21" name="Picture 20">
            <a:extLst>
              <a:ext uri="{FF2B5EF4-FFF2-40B4-BE49-F238E27FC236}">
                <a16:creationId xmlns:a16="http://schemas.microsoft.com/office/drawing/2014/main" id="{251C6A42-8479-4EAF-931A-FCC9D2D3D57D}"/>
              </a:ext>
            </a:extLst>
          </p:cNvPr>
          <p:cNvPicPr>
            <a:picLocks noChangeAspect="1"/>
          </p:cNvPicPr>
          <p:nvPr/>
        </p:nvPicPr>
        <p:blipFill>
          <a:blip r:embed="rId6"/>
          <a:stretch>
            <a:fillRect/>
          </a:stretch>
        </p:blipFill>
        <p:spPr>
          <a:xfrm>
            <a:off x="3890682" y="5116249"/>
            <a:ext cx="8301318" cy="1044164"/>
          </a:xfrm>
          <a:prstGeom prst="rect">
            <a:avLst/>
          </a:prstGeom>
        </p:spPr>
      </p:pic>
      <p:pic>
        <p:nvPicPr>
          <p:cNvPr id="25" name="Picture 24">
            <a:extLst>
              <a:ext uri="{FF2B5EF4-FFF2-40B4-BE49-F238E27FC236}">
                <a16:creationId xmlns:a16="http://schemas.microsoft.com/office/drawing/2014/main" id="{D24FDFFB-EBF6-4C72-8543-8333DE7AD6B1}"/>
              </a:ext>
            </a:extLst>
          </p:cNvPr>
          <p:cNvPicPr>
            <a:picLocks noChangeAspect="1"/>
          </p:cNvPicPr>
          <p:nvPr/>
        </p:nvPicPr>
        <p:blipFill>
          <a:blip r:embed="rId7"/>
          <a:stretch>
            <a:fillRect/>
          </a:stretch>
        </p:blipFill>
        <p:spPr>
          <a:xfrm>
            <a:off x="3890681" y="2779301"/>
            <a:ext cx="3159143" cy="465943"/>
          </a:xfrm>
          <a:prstGeom prst="rect">
            <a:avLst/>
          </a:prstGeom>
        </p:spPr>
      </p:pic>
      <p:sp>
        <p:nvSpPr>
          <p:cNvPr id="26" name="TextBox 25">
            <a:extLst>
              <a:ext uri="{FF2B5EF4-FFF2-40B4-BE49-F238E27FC236}">
                <a16:creationId xmlns:a16="http://schemas.microsoft.com/office/drawing/2014/main" id="{7053B0B0-AB86-4104-B5D0-34972347FE6B}"/>
              </a:ext>
            </a:extLst>
          </p:cNvPr>
          <p:cNvSpPr txBox="1"/>
          <p:nvPr/>
        </p:nvSpPr>
        <p:spPr>
          <a:xfrm>
            <a:off x="3890681" y="4682444"/>
            <a:ext cx="256471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---DIFFUSION ---</a:t>
            </a:r>
          </a:p>
        </p:txBody>
      </p:sp>
      <p:pic>
        <p:nvPicPr>
          <p:cNvPr id="28" name="Picture 27">
            <a:extLst>
              <a:ext uri="{FF2B5EF4-FFF2-40B4-BE49-F238E27FC236}">
                <a16:creationId xmlns:a16="http://schemas.microsoft.com/office/drawing/2014/main" id="{4298ADC1-4B78-4777-A250-8DCA0B619FBD}"/>
              </a:ext>
            </a:extLst>
          </p:cNvPr>
          <p:cNvPicPr>
            <a:picLocks noChangeAspect="1"/>
          </p:cNvPicPr>
          <p:nvPr/>
        </p:nvPicPr>
        <p:blipFill>
          <a:blip r:embed="rId8"/>
          <a:stretch>
            <a:fillRect/>
          </a:stretch>
        </p:blipFill>
        <p:spPr>
          <a:xfrm>
            <a:off x="10449982" y="5116672"/>
            <a:ext cx="1647999" cy="1060800"/>
          </a:xfrm>
          <a:prstGeom prst="rect">
            <a:avLst/>
          </a:prstGeom>
        </p:spPr>
      </p:pic>
      <p:pic>
        <p:nvPicPr>
          <p:cNvPr id="30" name="Picture 29">
            <a:extLst>
              <a:ext uri="{FF2B5EF4-FFF2-40B4-BE49-F238E27FC236}">
                <a16:creationId xmlns:a16="http://schemas.microsoft.com/office/drawing/2014/main" id="{C3FF2114-0978-443B-9D4E-32549E681881}"/>
              </a:ext>
            </a:extLst>
          </p:cNvPr>
          <p:cNvPicPr>
            <a:picLocks noChangeAspect="1"/>
          </p:cNvPicPr>
          <p:nvPr/>
        </p:nvPicPr>
        <p:blipFill>
          <a:blip r:embed="rId9"/>
          <a:stretch>
            <a:fillRect/>
          </a:stretch>
        </p:blipFill>
        <p:spPr>
          <a:xfrm>
            <a:off x="8696568" y="5065918"/>
            <a:ext cx="748284" cy="1044164"/>
          </a:xfrm>
          <a:prstGeom prst="rect">
            <a:avLst/>
          </a:prstGeom>
        </p:spPr>
      </p:pic>
      <p:pic>
        <p:nvPicPr>
          <p:cNvPr id="32" name="Picture 31">
            <a:extLst>
              <a:ext uri="{FF2B5EF4-FFF2-40B4-BE49-F238E27FC236}">
                <a16:creationId xmlns:a16="http://schemas.microsoft.com/office/drawing/2014/main" id="{CEBFF278-B122-4E6A-8764-2B20239FF137}"/>
              </a:ext>
            </a:extLst>
          </p:cNvPr>
          <p:cNvPicPr>
            <a:picLocks noChangeAspect="1"/>
          </p:cNvPicPr>
          <p:nvPr/>
        </p:nvPicPr>
        <p:blipFill rotWithShape="1">
          <a:blip r:embed="rId10"/>
          <a:srcRect t="1098"/>
          <a:stretch/>
        </p:blipFill>
        <p:spPr>
          <a:xfrm>
            <a:off x="94019" y="3548418"/>
            <a:ext cx="3232220" cy="3309582"/>
          </a:xfrm>
          <a:prstGeom prst="rect">
            <a:avLst/>
          </a:prstGeom>
        </p:spPr>
      </p:pic>
      <p:sp>
        <p:nvSpPr>
          <p:cNvPr id="33" name="Rectangle 32">
            <a:extLst>
              <a:ext uri="{FF2B5EF4-FFF2-40B4-BE49-F238E27FC236}">
                <a16:creationId xmlns:a16="http://schemas.microsoft.com/office/drawing/2014/main" id="{3921E41D-D279-4B5B-A02A-F946944FD712}"/>
              </a:ext>
            </a:extLst>
          </p:cNvPr>
          <p:cNvSpPr/>
          <p:nvPr/>
        </p:nvSpPr>
        <p:spPr>
          <a:xfrm>
            <a:off x="943897" y="3548418"/>
            <a:ext cx="1651819" cy="19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90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14057-E380-41B1-9E05-316F3DA8ACEE}"/>
              </a:ext>
            </a:extLst>
          </p:cNvPr>
          <p:cNvPicPr>
            <a:picLocks noChangeAspect="1"/>
          </p:cNvPicPr>
          <p:nvPr/>
        </p:nvPicPr>
        <p:blipFill rotWithShape="1">
          <a:blip r:embed="rId3"/>
          <a:srcRect b="75172"/>
          <a:stretch/>
        </p:blipFill>
        <p:spPr>
          <a:xfrm>
            <a:off x="3681942" y="4284866"/>
            <a:ext cx="8291314" cy="431513"/>
          </a:xfrm>
          <a:prstGeom prst="rect">
            <a:avLst/>
          </a:prstGeom>
        </p:spPr>
      </p:pic>
      <p:sp>
        <p:nvSpPr>
          <p:cNvPr id="8" name="Rectangle 7"/>
          <p:cNvSpPr/>
          <p:nvPr/>
        </p:nvSpPr>
        <p:spPr>
          <a:xfrm>
            <a:off x="0" y="0"/>
            <a:ext cx="3362325" cy="685800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CA86-A10C-4FE6-B72A-2AED5B9B709D}"/>
              </a:ext>
            </a:extLst>
          </p:cNvPr>
          <p:cNvSpPr>
            <a:spLocks noGrp="1"/>
          </p:cNvSpPr>
          <p:nvPr>
            <p:ph type="title"/>
          </p:nvPr>
        </p:nvSpPr>
        <p:spPr>
          <a:xfrm>
            <a:off x="233892" y="344805"/>
            <a:ext cx="3096427" cy="5613236"/>
          </a:xfrm>
        </p:spPr>
        <p:txBody>
          <a:bodyPr anchor="t">
            <a:normAutofit/>
          </a:bodyPr>
          <a:lstStyle/>
          <a:p>
            <a:r>
              <a:rPr lang="en-US" sz="3200" dirty="0">
                <a:solidFill>
                  <a:srgbClr val="FFFFFF"/>
                </a:solidFill>
              </a:rPr>
              <a:t>Case 2:</a:t>
            </a:r>
            <a:br>
              <a:rPr lang="en-US" sz="2800" dirty="0">
                <a:solidFill>
                  <a:srgbClr val="FFFFFF"/>
                </a:solidFill>
              </a:rPr>
            </a:br>
            <a:r>
              <a:rPr lang="en-US" sz="2800" dirty="0">
                <a:solidFill>
                  <a:srgbClr val="FFFFFF"/>
                </a:solidFill>
              </a:rPr>
              <a:t>67 </a:t>
            </a:r>
            <a:r>
              <a:rPr lang="en-US" sz="2800" dirty="0" err="1">
                <a:solidFill>
                  <a:srgbClr val="FFFFFF"/>
                </a:solidFill>
              </a:rPr>
              <a:t>yo</a:t>
            </a:r>
            <a:r>
              <a:rPr lang="en-US" sz="2800" dirty="0">
                <a:solidFill>
                  <a:srgbClr val="FFFFFF"/>
                </a:solidFill>
              </a:rPr>
              <a:t> woman w dyspnea </a:t>
            </a:r>
            <a:br>
              <a:rPr lang="en-US" sz="1000" dirty="0">
                <a:solidFill>
                  <a:srgbClr val="FFFFFF"/>
                </a:solidFill>
              </a:rPr>
            </a:br>
            <a:br>
              <a:rPr lang="en-US" sz="1000" dirty="0">
                <a:solidFill>
                  <a:srgbClr val="FFFFFF"/>
                </a:solidFill>
              </a:rPr>
            </a:br>
            <a:r>
              <a:rPr lang="en-US" sz="2800" dirty="0" err="1">
                <a:solidFill>
                  <a:srgbClr val="FFFFFF"/>
                </a:solidFill>
              </a:rPr>
              <a:t>Ht</a:t>
            </a:r>
            <a:r>
              <a:rPr lang="en-US" sz="2800" dirty="0">
                <a:solidFill>
                  <a:srgbClr val="FFFFFF"/>
                </a:solidFill>
              </a:rPr>
              <a:t> </a:t>
            </a:r>
            <a:r>
              <a:rPr lang="en-US" sz="2800" dirty="0">
                <a:solidFill>
                  <a:schemeClr val="bg1"/>
                </a:solidFill>
              </a:rPr>
              <a:t>65”</a:t>
            </a:r>
            <a:br>
              <a:rPr lang="en-US" sz="2800" dirty="0">
                <a:solidFill>
                  <a:schemeClr val="bg1"/>
                </a:solidFill>
              </a:rPr>
            </a:br>
            <a:r>
              <a:rPr lang="en-US" sz="2800" dirty="0" err="1">
                <a:solidFill>
                  <a:schemeClr val="bg1"/>
                </a:solidFill>
              </a:rPr>
              <a:t>Wt</a:t>
            </a:r>
            <a:r>
              <a:rPr lang="en-US" sz="2800" dirty="0">
                <a:solidFill>
                  <a:schemeClr val="bg1"/>
                </a:solidFill>
              </a:rPr>
              <a:t> 174 </a:t>
            </a:r>
            <a:r>
              <a:rPr lang="en-US" sz="2800" dirty="0" err="1">
                <a:solidFill>
                  <a:schemeClr val="bg1"/>
                </a:solidFill>
              </a:rPr>
              <a:t>lbs</a:t>
            </a:r>
            <a:r>
              <a:rPr lang="en-US" sz="2800" dirty="0">
                <a:solidFill>
                  <a:schemeClr val="bg1"/>
                </a:solidFill>
              </a:rPr>
              <a:t>, BMI 29</a:t>
            </a:r>
            <a:br>
              <a:rPr lang="en-US" sz="1000" dirty="0">
                <a:solidFill>
                  <a:schemeClr val="bg1"/>
                </a:solidFill>
              </a:rPr>
            </a:br>
            <a:br>
              <a:rPr lang="en-US" sz="1000" dirty="0">
                <a:solidFill>
                  <a:schemeClr val="bg1"/>
                </a:solidFill>
              </a:rPr>
            </a:br>
            <a:r>
              <a:rPr lang="en-US" sz="2800" dirty="0" err="1">
                <a:solidFill>
                  <a:schemeClr val="bg1"/>
                </a:solidFill>
              </a:rPr>
              <a:t>Tob</a:t>
            </a:r>
            <a:r>
              <a:rPr lang="en-US" sz="2800" dirty="0">
                <a:solidFill>
                  <a:schemeClr val="bg1"/>
                </a:solidFill>
              </a:rPr>
              <a:t> Hx: none </a:t>
            </a:r>
            <a:br>
              <a:rPr lang="en-US" dirty="0">
                <a:solidFill>
                  <a:schemeClr val="bg1"/>
                </a:solidFill>
              </a:rPr>
            </a:br>
            <a:r>
              <a:rPr lang="en-US" dirty="0">
                <a:solidFill>
                  <a:srgbClr val="FFFFFF"/>
                </a:solidFill>
              </a:rPr>
              <a:t> </a:t>
            </a:r>
          </a:p>
        </p:txBody>
      </p:sp>
      <p:pic>
        <p:nvPicPr>
          <p:cNvPr id="9" name="Picture 8">
            <a:extLst>
              <a:ext uri="{FF2B5EF4-FFF2-40B4-BE49-F238E27FC236}">
                <a16:creationId xmlns:a16="http://schemas.microsoft.com/office/drawing/2014/main" id="{2F27F386-A333-496D-B5F0-79A19D0AF7A0}"/>
              </a:ext>
            </a:extLst>
          </p:cNvPr>
          <p:cNvPicPr>
            <a:picLocks noChangeAspect="1"/>
          </p:cNvPicPr>
          <p:nvPr/>
        </p:nvPicPr>
        <p:blipFill>
          <a:blip r:embed="rId4"/>
          <a:stretch>
            <a:fillRect/>
          </a:stretch>
        </p:blipFill>
        <p:spPr>
          <a:xfrm>
            <a:off x="7349907" y="124829"/>
            <a:ext cx="4722190" cy="942248"/>
          </a:xfrm>
          <a:prstGeom prst="rect">
            <a:avLst/>
          </a:prstGeom>
        </p:spPr>
      </p:pic>
      <p:pic>
        <p:nvPicPr>
          <p:cNvPr id="13" name="Picture 12">
            <a:extLst>
              <a:ext uri="{FF2B5EF4-FFF2-40B4-BE49-F238E27FC236}">
                <a16:creationId xmlns:a16="http://schemas.microsoft.com/office/drawing/2014/main" id="{33ACC880-8000-4968-88C6-ABE1B80A59DC}"/>
              </a:ext>
            </a:extLst>
          </p:cNvPr>
          <p:cNvPicPr>
            <a:picLocks noChangeAspect="1"/>
          </p:cNvPicPr>
          <p:nvPr/>
        </p:nvPicPr>
        <p:blipFill rotWithShape="1">
          <a:blip r:embed="rId5"/>
          <a:srcRect b="7751"/>
          <a:stretch/>
        </p:blipFill>
        <p:spPr>
          <a:xfrm>
            <a:off x="3724285" y="1067077"/>
            <a:ext cx="8325493" cy="1511779"/>
          </a:xfrm>
          <a:prstGeom prst="rect">
            <a:avLst/>
          </a:prstGeom>
        </p:spPr>
      </p:pic>
      <p:pic>
        <p:nvPicPr>
          <p:cNvPr id="15" name="Picture 14">
            <a:extLst>
              <a:ext uri="{FF2B5EF4-FFF2-40B4-BE49-F238E27FC236}">
                <a16:creationId xmlns:a16="http://schemas.microsoft.com/office/drawing/2014/main" id="{E2CB0B64-1A3F-45B3-8651-233F5F63ADBA}"/>
              </a:ext>
            </a:extLst>
          </p:cNvPr>
          <p:cNvPicPr>
            <a:picLocks noChangeAspect="1"/>
          </p:cNvPicPr>
          <p:nvPr/>
        </p:nvPicPr>
        <p:blipFill>
          <a:blip r:embed="rId6"/>
          <a:stretch>
            <a:fillRect/>
          </a:stretch>
        </p:blipFill>
        <p:spPr>
          <a:xfrm>
            <a:off x="3724286" y="2578857"/>
            <a:ext cx="8325492" cy="1757060"/>
          </a:xfrm>
          <a:prstGeom prst="rect">
            <a:avLst/>
          </a:prstGeom>
        </p:spPr>
      </p:pic>
      <p:pic>
        <p:nvPicPr>
          <p:cNvPr id="17" name="Picture 16">
            <a:extLst>
              <a:ext uri="{FF2B5EF4-FFF2-40B4-BE49-F238E27FC236}">
                <a16:creationId xmlns:a16="http://schemas.microsoft.com/office/drawing/2014/main" id="{C613BAC9-72AC-485B-B262-AFA21B3A395C}"/>
              </a:ext>
            </a:extLst>
          </p:cNvPr>
          <p:cNvPicPr>
            <a:picLocks noChangeAspect="1"/>
          </p:cNvPicPr>
          <p:nvPr/>
        </p:nvPicPr>
        <p:blipFill rotWithShape="1">
          <a:blip r:embed="rId7"/>
          <a:srcRect r="919"/>
          <a:stretch/>
        </p:blipFill>
        <p:spPr>
          <a:xfrm>
            <a:off x="3724285" y="4752473"/>
            <a:ext cx="8248971" cy="1047479"/>
          </a:xfrm>
          <a:prstGeom prst="rect">
            <a:avLst/>
          </a:prstGeom>
        </p:spPr>
      </p:pic>
      <p:pic>
        <p:nvPicPr>
          <p:cNvPr id="19" name="Picture 18">
            <a:extLst>
              <a:ext uri="{FF2B5EF4-FFF2-40B4-BE49-F238E27FC236}">
                <a16:creationId xmlns:a16="http://schemas.microsoft.com/office/drawing/2014/main" id="{CD7298D0-8499-427F-BE95-15CE7FCC3C54}"/>
              </a:ext>
            </a:extLst>
          </p:cNvPr>
          <p:cNvPicPr>
            <a:picLocks noChangeAspect="1"/>
          </p:cNvPicPr>
          <p:nvPr/>
        </p:nvPicPr>
        <p:blipFill>
          <a:blip r:embed="rId8"/>
          <a:stretch>
            <a:fillRect/>
          </a:stretch>
        </p:blipFill>
        <p:spPr>
          <a:xfrm>
            <a:off x="201886" y="3364442"/>
            <a:ext cx="2967024" cy="3268767"/>
          </a:xfrm>
          <a:prstGeom prst="rect">
            <a:avLst/>
          </a:prstGeom>
        </p:spPr>
      </p:pic>
    </p:spTree>
    <p:extLst>
      <p:ext uri="{BB962C8B-B14F-4D97-AF65-F5344CB8AC3E}">
        <p14:creationId xmlns:p14="http://schemas.microsoft.com/office/powerpoint/2010/main" val="71640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656FE514EB64683B643F0E82B7D66" ma:contentTypeVersion="19" ma:contentTypeDescription="Create a new document." ma:contentTypeScope="" ma:versionID="7f0e33e28ac2b42757fc7f5f2e791036">
  <xsd:schema xmlns:xsd="http://www.w3.org/2001/XMLSchema" xmlns:xs="http://www.w3.org/2001/XMLSchema" xmlns:p="http://schemas.microsoft.com/office/2006/metadata/properties" xmlns:ns2="0dc4dac6-ba28-4edb-933b-0ac810009bd4" xmlns:ns3="9bd12728-9539-46f6-a810-8ae472be8b3f" targetNamespace="http://schemas.microsoft.com/office/2006/metadata/properties" ma:root="true" ma:fieldsID="f6d1f858e691f823f3cda46f90fcb406" ns2:_="" ns3:_="">
    <xsd:import namespace="0dc4dac6-ba28-4edb-933b-0ac810009bd4"/>
    <xsd:import namespace="9bd12728-9539-46f6-a810-8ae472be8b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dac6-ba28-4edb-933b-0ac81000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634f73-809c-466d-bd15-43697f8be2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d12728-9539-46f6-a810-8ae472be8b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11d2d-49e9-4e4e-b39b-04436d5a92bd}" ma:internalName="TaxCatchAll" ma:showField="CatchAllData" ma:web="9bd12728-9539-46f6-a810-8ae472be8b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c4dac6-ba28-4edb-933b-0ac810009bd4">
      <Terms xmlns="http://schemas.microsoft.com/office/infopath/2007/PartnerControls"/>
    </lcf76f155ced4ddcb4097134ff3c332f>
    <TaxCatchAll xmlns="9bd12728-9539-46f6-a810-8ae472be8b3f" xsi:nil="true"/>
  </documentManagement>
</p:properties>
</file>

<file path=customXml/itemProps1.xml><?xml version="1.0" encoding="utf-8"?>
<ds:datastoreItem xmlns:ds="http://schemas.openxmlformats.org/officeDocument/2006/customXml" ds:itemID="{214F1A41-ADA3-4654-961B-9D04D260DBFA}"/>
</file>

<file path=customXml/itemProps2.xml><?xml version="1.0" encoding="utf-8"?>
<ds:datastoreItem xmlns:ds="http://schemas.openxmlformats.org/officeDocument/2006/customXml" ds:itemID="{3B9E9740-68F3-4172-81C5-4722A26DCCD2}"/>
</file>

<file path=customXml/itemProps3.xml><?xml version="1.0" encoding="utf-8"?>
<ds:datastoreItem xmlns:ds="http://schemas.openxmlformats.org/officeDocument/2006/customXml" ds:itemID="{C9104020-C8C5-449D-8E9A-C6CCC30388BB}"/>
</file>

<file path=docProps/app.xml><?xml version="1.0" encoding="utf-8"?>
<Properties xmlns="http://schemas.openxmlformats.org/officeDocument/2006/extended-properties" xmlns:vt="http://schemas.openxmlformats.org/officeDocument/2006/docPropsVTypes">
  <Template>Office Theme</Template>
  <TotalTime>19595</TotalTime>
  <Words>2824</Words>
  <Application>Microsoft Office PowerPoint</Application>
  <PresentationFormat>Widescreen</PresentationFormat>
  <Paragraphs>242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PFT Interpretation</vt:lpstr>
      <vt:lpstr>Learning objectives:</vt:lpstr>
      <vt:lpstr>Introduction to PFTs</vt:lpstr>
      <vt:lpstr>Race and PFTs? What is the latest?</vt:lpstr>
      <vt:lpstr>Race and PFTs? What is the latest?</vt:lpstr>
      <vt:lpstr>New ATS/ERS Interpretive Strategies 2022</vt:lpstr>
      <vt:lpstr>Approach to PFTs</vt:lpstr>
      <vt:lpstr>Case 1: 74 yo man w dyspnea   Ht 67” Wt 141 lbs, BMI 22  Tob: Never Smoker  </vt:lpstr>
      <vt:lpstr>Case 2: 67 yo woman w dyspnea   Ht 65” Wt 174 lbs, BMI 29  Tob Hx: none   </vt:lpstr>
      <vt:lpstr>Case 3: 43 yo man w dyspnea   Ht 73” Wt 293 lbs, BMI 39  Tob Hx: 17 pk years   </vt:lpstr>
      <vt:lpstr>Case 4: 33 yo man w dyspnea   Ht 72” Wt 170 lbs, BMI 24  Tob Hx: 30 pk years  </vt:lpstr>
      <vt:lpstr>Case 5:  40yo man with dyspnea  Ht 67” Wt 145 lbs, BMI 23  Tob Hx: 17 pk years   </vt:lpstr>
      <vt:lpstr>Case 6: 57 yo man w dyspnea   Ht 72” Wt 165lbs, BMI 22  Tob Hx: Never  </vt:lpstr>
      <vt:lpstr>Case 7: 35 yo woman w dyspnea   Ht 70” Wt 164lbs, BMI 24  Tob Hx: Never  </vt:lpstr>
      <vt:lpstr>Case 8: 80 yo man w dyspnea   Ht 73” Wt 226 lbs, BMI 29  Tob: 30 pk yrs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PFT Cases – ATS Virtual RBC</dc:title>
  <dc:creator>Huie, Tristan</dc:creator>
  <cp:lastModifiedBy>Huie, Tristan</cp:lastModifiedBy>
  <cp:revision>100</cp:revision>
  <cp:lastPrinted>2023-05-17T21:56:56Z</cp:lastPrinted>
  <dcterms:created xsi:type="dcterms:W3CDTF">2020-06-22T23:21:32Z</dcterms:created>
  <dcterms:modified xsi:type="dcterms:W3CDTF">2025-04-24T16:02:05Z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0x010100C30656FE514EB64683B643F0E82B7D66</vt:lpwstr>
  </property>
</Properties>
</file>