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ink/ink3.xml" ContentType="application/inkml+xml"/>
  <Override PartName="/ppt/ink/ink2.xml" ContentType="application/inkml+xml"/>
  <Override PartName="/ppt/ink/ink1.xml" ContentType="application/inkml+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4"/>
  </p:notesMasterIdLst>
  <p:sldIdLst>
    <p:sldId id="256" r:id="rId4"/>
    <p:sldId id="262" r:id="rId5"/>
    <p:sldId id="295" r:id="rId6"/>
    <p:sldId id="284" r:id="rId7"/>
    <p:sldId id="285" r:id="rId8"/>
    <p:sldId id="286" r:id="rId9"/>
    <p:sldId id="287" r:id="rId10"/>
    <p:sldId id="288" r:id="rId11"/>
    <p:sldId id="289" r:id="rId12"/>
    <p:sldId id="290" r:id="rId13"/>
    <p:sldId id="292" r:id="rId14"/>
    <p:sldId id="258" r:id="rId15"/>
    <p:sldId id="259" r:id="rId16"/>
    <p:sldId id="260" r:id="rId17"/>
    <p:sldId id="261" r:id="rId18"/>
    <p:sldId id="298" r:id="rId19"/>
    <p:sldId id="263" r:id="rId20"/>
    <p:sldId id="279" r:id="rId21"/>
    <p:sldId id="273" r:id="rId22"/>
    <p:sldId id="280" r:id="rId23"/>
    <p:sldId id="296" r:id="rId24"/>
    <p:sldId id="264" r:id="rId25"/>
    <p:sldId id="265" r:id="rId26"/>
    <p:sldId id="297" r:id="rId27"/>
    <p:sldId id="299" r:id="rId28"/>
    <p:sldId id="266" r:id="rId29"/>
    <p:sldId id="277" r:id="rId30"/>
    <p:sldId id="293" r:id="rId31"/>
    <p:sldId id="268" r:id="rId32"/>
    <p:sldId id="300" r:id="rId33"/>
    <p:sldId id="276" r:id="rId34"/>
    <p:sldId id="270" r:id="rId35"/>
    <p:sldId id="271" r:id="rId36"/>
    <p:sldId id="272" r:id="rId37"/>
    <p:sldId id="274" r:id="rId38"/>
    <p:sldId id="275" r:id="rId39"/>
    <p:sldId id="282" r:id="rId40"/>
    <p:sldId id="294" r:id="rId41"/>
    <p:sldId id="281" r:id="rId42"/>
    <p:sldId id="28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2" autoAdjust="0"/>
    <p:restoredTop sz="75887" autoAdjust="0"/>
  </p:normalViewPr>
  <p:slideViewPr>
    <p:cSldViewPr snapToGrid="0">
      <p:cViewPr varScale="1">
        <p:scale>
          <a:sx n="91" d="100"/>
          <a:sy n="91" d="100"/>
        </p:scale>
        <p:origin x="528" y="184"/>
      </p:cViewPr>
      <p:guideLst>
        <p:guide orient="horz" pos="2160"/>
        <p:guide pos="3840"/>
      </p:guideLst>
    </p:cSldViewPr>
  </p:slideViewPr>
  <p:outlineViewPr>
    <p:cViewPr>
      <p:scale>
        <a:sx n="33" d="100"/>
        <a:sy n="33" d="100"/>
      </p:scale>
      <p:origin x="0" y="-70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32.705"/>
    </inkml:context>
    <inkml:brush xml:id="br0">
      <inkml:brushProperty name="width" value="0.05" units="cm"/>
      <inkml:brushProperty name="height" value="0.05" units="cm"/>
      <inkml:brushProperty name="color" value="#004F8B"/>
    </inkml:brush>
  </inkml:definitions>
  <inkml:trace contextRef="#ctx0" brushRef="#br0">770 181 24575,'-1'17'0,"-1"0"0,0 0 0,-2-1 0,0 1 0,-1-1 0,0 0 0,-1 0 0,-13 23 0,0 2 0,-145 326 0,101-212 0,10-5 0,-9 11 0,32-96 0,-1 1 0,-46 75 0,64-117 0,-14 23 0,26-45 0,0 0 0,-1 0 0,1 0 0,0-1 0,-1 1 0,1-1 0,-1 1 0,1-1 0,-1 1 0,0-1 0,0 0 0,0 0 0,1 0 0,-1 0 0,0 0 0,0 0 0,0-1 0,-3 2 0,4-3 0,0 1 0,0 0 0,0 0 0,0-1 0,1 1 0,-1 0 0,0-1 0,0 1 0,0-1 0,0 1 0,1-1 0,-1 0 0,0 1 0,1-1 0,-1 0 0,0 1 0,1-1 0,-1 0 0,1 0 0,-1 0 0,1 1 0,-1-1 0,1 0 0,0 0 0,-1 0 0,1 0 0,0 0 0,0 0 0,0 0 0,0 0 0,0 0 0,0 0 0,0 0 0,0 0 0,0 1 0,0-1 0,0 0 0,0 0 0,1 0 0,-1 0 0,1-1 0,11-41 0,32-62 0,56-149 0,-40 87 0,-28 81 0,-5 8 0,4 2 0,54-98 0,-67 141 0,16-46 0,-20 47 0,27-50 0,-41 81 0,1 0 0,-1 0 0,1-1 0,-1 1 0,1 0 0,0 0 0,0 0 0,-1 0 0,1 0 0,0 0 0,0 0 0,0 0 0,0 0 0,0 1 0,0-1 0,1 0 0,-1 1 0,0-1 0,0 1 0,2-2 0,-2 3 0,0-1 0,-1 1 0,1-1 0,0 1 0,-1-1 0,1 1 0,-1 0 0,1-1 0,-1 1 0,1 0 0,-1-1 0,1 1 0,-1 0 0,0-1 0,1 1 0,-1 0 0,0 0 0,0 0 0,1-1 0,-1 1 0,0 0 0,0 0 0,0 1 0,2 64 0,-2-59 0,0 1 0,0 36 0,-2 0 0,-1 0 0,-3 0 0,-13 53 0,-7 0 0,14-45 0,-3-1 0,-28 66 0,22-66 0,-3-2 0,-2-1 0,-2 0 0,-2-2 0,-39 44 0,59-75 0,-21 22 0,31-36 0,-1 0 0,0 0 0,1 0 0,-1 0 0,0-1 0,0 1 0,0 0 0,0 0 0,0-1 0,0 1 0,0-1 0,0 1 0,0-1 0,0 1 0,0-1 0,0 0 0,0 1 0,0-1 0,0 0 0,-1 0 0,1 0 0,0 0 0,0 0 0,0 0 0,0 0 0,0 0 0,-1 0 0,1-1 0,0 1 0,-1-1 0,1 0 0,-1-1 0,1 0 0,0 1 0,0-1 0,0 0 0,0 1 0,0-1 0,0 0 0,0 0 0,1 0 0,-1 0 0,1 0 0,-1 0 0,1 0 0,0 0 0,0-4 0,1-40 0,0 32 0,1-18 0,1-1 0,2 1 0,2 0 0,1 0 0,16-43 0,76-148 0,-79 185 0,2 1 0,29-37 0,-29 44 0,-1-1 0,-2-1 0,22-45 0,-99 205 0,-84 180 0,122-261 0,-20 41 0,-84 141 0,111-215 0,7-21 0,11-28 0,15-19 0,3 1 0,2 1 0,36-53 0,14-25 0,-48 74 0,-14 27 0,1 0 0,1 1 0,2 0 0,21-26 0,-39 54 0,1-1 0,-1 1 0,0 0 0,0-1 0,1 1 0,-1-1 0,0 1 0,0-1 0,1 1 0,-1 0 0,0-1 0,1 1 0,-1 0 0,1 0 0,-1-1 0,0 1 0,1 0 0,-1 0 0,1-1 0,-1 1 0,1 0 0,-1 0 0,0 0 0,1 0 0,-1 0 0,1-1 0,-1 1 0,1 0 0,-1 0 0,1 0 0,-1 0 0,1 1 0,-1-1 0,1 0 0,-1 0 0,1 0 0,-1 0 0,1 0 0,-1 1 0,0-1 0,1 0 0,-1 0 0,1 1 0,-1-1 0,0 0 0,1 1 0,-1-1 0,8 31 0,-8 39 0,-4-37 0,-1 0 0,-1 0 0,-2-1 0,-1 0 0,-1 0 0,-2-1 0,-17 32 0,20-35 0,8-24 0,0-1 0,0 1 0,0 0 0,0-1 0,0 1 0,-1-1 0,1 1 0,-1-1 0,0 0 0,0 0 0,0 0 0,-1 0 0,-2 3 0,4-8 0,-1 0 0,2 0 0,-1 0 0,0 0 0,0 0 0,1 0 0,-1-1 0,1 1 0,0 0 0,-1 0 0,1-1 0,0 1 0,1-3 0,0-16 0,2-1 0,0 1 0,1 0 0,1 0 0,8-20 0,47-105 0,-29 74 0,-21 45 0,-6 15 0,0 1 0,1 1 0,0-1 0,10-15 0,-10 25 0,-3 12 0,-3 11 0,1-21 0,0 1 0,0-1 0,0 0 0,0 0 0,-1 1 0,1-1 0,0 0 0,-1 0 0,1 0 0,-1 0 0,1 1 0,-1-1 0,0 0 0,1 0 0,-1 0 0,0 0 0,0 0 0,0-1 0,-1 3 0,1-4 0,0 1 0,1-1 0,-1 1 0,0-1 0,1 1 0,-1-1 0,1 1 0,-1-1 0,1 0 0,-1 1 0,1-1 0,-1 0 0,1 1 0,0-1 0,-1 0 0,1 0 0,0 1 0,0-1 0,0 0 0,-1 0 0,1-1 0,-8-55 0,12 7 0,3 1 0,2 0 0,27-86 0,-27 104 0,-2 12 0,1 0 0,0 1 0,2 0 0,11-17 0,20-39 0,-38 71 0,-1-1 0,0 0 0,0 0 0,-1 0 0,1 0 0,-1 0 0,0 0 0,0 0 0,0-1 0,0 1 0,-1 0 0,0 0 0,0-1 0,0 1 0,0 0 0,-1-1 0,1 1 0,-1 0 0,0 0 0,0 0 0,-1 0 0,0 0 0,1 0 0,-1 0 0,0 0 0,-6-7 0,4 4 0,-13-19 0,9 26 0,5 18 0,2-7 0,-1-1 0,0 0 0,-1 1 0,0-1 0,-1 0 0,-5 11 0,-12 35 0,13-27 0,-1-1 0,-2-1 0,-14 28 0,9-22 0,-40 77 0,27-54 0,-26 66 0,45-92 0,6-18 0,0 0 0,-1 0 0,0-1 0,-7 13 0,-4 3 0,2 1 0,-13 38 0,0 0 0,-19 38 0,17-34 0,-63 107 0,49-102 0,-17 26 0,32-53 0,24-38 0,-1 0 0,0-1 0,-1 0 0,0 0 0,-14 15 0,23-30 0,0 0 0,0 0 0,0 0 0,0-1 0,-1 1 0,0-1 0,-1 0 0,2-11 0,2-4 0,0 6 0,1-1 0,1 1 0,10-19 0,-8 18 0,0 0 0,8-27 0,5-10 0,-16 44 0,-1-1 0,-1 0 0,0 0 0,3-16 0,-2 9 0,1 0 0,0 1 0,1-1 0,1 1 0,0 0 0,14-18 0,22-49 0,-27 50 0,0 1 0,28-37 0,-22 35 0,27-55 0,-13 9 0,78-161 0,-81 175 0,-3 5 0,62-93 0,-78 133 0,-11 15 0,0 1 0,0-1 0,1 1 0,0 0 0,0 0 0,1 0 0,7-6 0,-11 11 0,-1 1 0,1-1 0,0 0 0,0 0 0,0 1 0,0-1 0,0 1 0,0 0 0,0 0 0,0-1 0,0 1 0,0 1 0,0-1 0,0 0 0,0 0 0,0 1 0,0-1 0,-1 1 0,1-1 0,0 1 0,0 0 0,0 0 0,0 0 0,-1 0 0,1 0 0,-1 0 0,1 0 0,-1 1 0,1-1 0,-1 1 0,1-1 0,-1 1 0,0-1 0,2 4 0,27 30 0,-19-20 0,1-1 0,0-1 0,1 0 0,19 14 0,-23-19 0,0 0 0,0 0 0,-1 1 0,10 13 0,-13-15 0,1 1 0,0-1 0,1 0 0,0 0 0,0-1 0,0 0 0,16 10 0,29 15 0,-3 2 0,65 54 0,-103-77 0,0 0 0,-1 0 0,0 1 0,-1 1 0,0-1 0,-1 1 0,11 22 0,-16-29 0,-1 0 0,1 0 0,-1 1 0,0-1 0,-1 1 0,1-1 0,-1 1 0,0 0 0,-1 0 0,1-1 0,-1 1 0,0 0 0,0 0 0,-1 0 0,0-1 0,0 1 0,0 0 0,-1-1 0,0 1 0,0-1 0,-4 8 0,-152 296 0,143-281 0,-2-1 0,0 0 0,-2-2 0,-1 0 0,-27 26 0,15-17 0,-33 48 0,23-32 0,34-42 0,1 1 0,-1 0 0,1 0 0,1 0 0,-1 1 0,2 0 0,-8 16 0,-2 11 0,-1-1 0,-22 34 0,17-34 0,-25 63 0,32-65 0,-1-2 0,-25 42 0,11-34 0,27-37 0,0-1 0,0 1 0,0-1 0,-1 1 0,1-1 0,-1 0 0,1 0 0,-1 0 0,0 0 0,0-1 0,0 1 0,-3 1 0,5-4 0,0 1 0,0 0 0,1-1 0,-1 1 0,0-1 0,0 1 0,1-1 0,-1 1 0,0-1 0,1 0 0,-1 1 0,1-1 0,-1 0 0,1 0 0,-1 1 0,1-1 0,-1 0 0,1 0 0,0 0 0,-1 1 0,1-1 0,0 0 0,0 0 0,0 0 0,-1 0 0,1 0 0,0 0 0,0 0 0,0 1 0,1-3 0,-2-35 0,1 34 0,0-39 0,-1 29 0,1 0 0,0-1 0,0 1 0,2 0 0,-1 0 0,2 0 0,0 0 0,1 1 0,0-1 0,1 1 0,6-14 0,121-169 0,-101 149 0,-2-1 0,-2-1 0,34-87 0,-65 210 0,-7-34 0,-3-1 0,-1-1 0,-31 57 0,-2-3 0,-75 103 0,116-183 0,5-8 0,-1 0 0,1 0 0,-1 0 0,0-1 0,0 1 0,0-1 0,0 0 0,-7 6 0,10-9 0,-1 0 0,1 0 0,-1 0 0,1 0 0,0-1 0,-1 1 0,1 0 0,0 0 0,-1 0 0,1 0 0,0 0 0,-1-1 0,1 1 0,0 0 0,-1 0 0,1 0 0,0-1 0,-1 1 0,1 0 0,0-1 0,0 1 0,-1 0 0,1 0 0,0-1 0,0 1 0,0 0 0,-1-1 0,1 1 0,0-1 0,0 1 0,0 0 0,0-1 0,0 1 0,0 0 0,0-1 0,0 1 0,0-1 0,0 1 0,0 0 0,0-1 0,0 1 0,0 0 0,0-1 0,0 1 0,0-1 0,1 1 0,-1 0 0,0-1 0,0 1 0,0 0 0,1-1 0,-1 1 0,1-1 0,6-22 0,23-21 0,-22 34 0,0 0 0,-1-1 0,-1 0 0,9-22 0,-3 1 0,0 1 0,2 0 0,1 0 0,1 2 0,29-40 0,-7 17 0,18-22 0,-37 49 0,-1 0 0,-1-1 0,20-40 0,-17 29 0,9-21 0,-22 40 0,2 1 0,0 0 0,1 1 0,19-25 0,-29 41 0,0 0 0,0 0 0,0-1 0,0 1 0,1 0 0,-1 0 0,0-1 0,0 1 0,0 0 0,0 0 0,1 0 0,-1 0 0,0-1 0,0 1 0,1 0 0,-1 0 0,0 0 0,0 0 0,1 0 0,-1 0 0,0 0 0,0 0 0,1-1 0,-1 1 0,0 0 0,0 0 0,1 0 0,-1 0 0,0 0 0,1 0 0,-1 1 0,0-1 0,0 0 0,1 0 0,-1 0 0,0 0 0,0 0 0,1 0 0,-1 0 0,0 0 0,0 1 0,1-1 0,-1 0 0,6 16 0,-3 18 0,-4-21 0,-1 0 0,0 0 0,0 0 0,-1 0 0,-1-1 0,0 0 0,-1 1 0,0-2 0,-7 13 0,2-6 0,-1-1 0,0-1 0,-1 1 0,-1-2 0,-16 17 0,18-20 0,0 0 0,-17 26 0,-12 14 0,81-130 0,-36 72 0,28-38 0,-1-1 0,-3-1 0,32-65 0,-9 0 0,20-48 0,-69 149 0,1 1 0,1-1 0,-1 1 0,2 0 0,7-12 0,-12 21 0,-1 0 0,0 0 0,0-1 0,0 1 0,0 0 0,0 0 0,0 0 0,0 0 0,1 0 0,-1 0 0,0 0 0,0 0 0,0 0 0,0 0 0,0 0 0,1 0 0,-1 0 0,0 0 0,0 0 0,0 0 0,0 0 0,0 0 0,1 0 0,-1 0 0,0 0 0,0 0 0,0 0 0,0 0 0,0 0 0,1 0 0,-1 0 0,0 0 0,0 0 0,0 0 0,0 0 0,0 0 0,0 1 0,0-1 0,1 0 0,-1 0 0,0 0 0,0 0 0,0 0 0,0 0 0,0 0 0,0 1 0,0-1 0,0 0 0,0 0 0,0 0 0,0 0 0,0 0 0,0 1 0,0-1 0,0 0 0,0 0 0,0 0 0,3 17 0,-3 15 0,-7-9 0,-1-1 0,-1 0 0,-1 0 0,-1 0 0,-1-2 0,-28 39 0,33-49 0,-54 87 0,85-164 0,102-142 0,-119 199 0,-2 0 0,0-1 0,0 1 0,0-1 0,-2 0 0,1-1 0,3-20 0,-6 25 0,0 1 0,-1 0 0,1 0 0,-1-1 0,0 1 0,-1 0 0,0 0 0,0 0 0,0-1 0,-1 1 0,1 0 0,-1 0 0,-1 1 0,1-1 0,-7-10 0,6 20 0,1 0 0,-1 1 0,1-1 0,0 1 0,1-1 0,-1 1 0,-1 8 0,-28 78 0,15-50 0,21-54 0,-1-3 0,2 0 0,0 0 0,1 0 0,1 1 0,0 0 0,1 1 0,20-25 0,-29 39 0,0-1 0,1 1 0,-1 0 0,0-1 0,1 1 0,-1-1 0,1 1 0,-1 0 0,0-1 0,1 1 0,-1 0 0,1-1 0,-1 1 0,1 0 0,-1 0 0,1 0 0,0-1 0,-1 1 0,1 0 0,-1 0 0,1 0 0,-1 0 0,1 0 0,-1 0 0,1 0 0,0 0 0,-1 0 0,1 0 0,-1 0 0,1 1 0,-1-1 0,1 0 0,0 0 0,7 20 0,-6 34 0,-3-50 0,1 18 0,-1 33 0,0-52 0,1 0 0,0 1 0,-1-1 0,0 0 0,0 0 0,0 0 0,0 0 0,0 0 0,-1 0 0,1 0 0,-1-1 0,0 1 0,-2 2 0,3-5 0,1 0 0,-1 0 0,1 0 0,-1 0 0,1 0 0,0-1 0,-1 1 0,1 0 0,-1 0 0,1 0 0,-1-1 0,1 1 0,0 0 0,-1-1 0,1 1 0,0 0 0,-1-1 0,1 1 0,0 0 0,-1-1 0,1 1 0,0-1 0,0 1 0,0-1 0,-1 1 0,1-1 0,0 1 0,0 0 0,0-1 0,0 1 0,0-1 0,0 1 0,0-1 0,0 1 0,0-1 0,0 1 0,0-2 0,-6-28 0,5 25 0,-1-4 0,-2 0 0,1 0 0,-1 1 0,-1 0 0,1 0 0,-1 0 0,-1 0 0,1 1 0,-1 0 0,-1 0 0,1 0 0,-11-7 0,-34-42 0,29 29 0,-1 1 0,-1 2 0,-2 0 0,0 2 0,-50-33 0,30 22 0,16 12 0,-25-22 0,29 19 0,15 16 0,0-2 0,2 1 0,-1-1 0,1-1 0,-9-13 0,16 21 0,1 1 0,0 0 0,-1 0 0,1-1 0,1 1 0,-1-1 0,0 1 0,0-1 0,1 1 0,0-1 0,-1 1 0,1-1 0,0 1 0,0-1 0,0 0 0,1 1 0,-1-1 0,1 1 0,-1-1 0,1 1 0,0-1 0,0 1 0,0 0 0,0-1 0,0 1 0,1 0 0,-1 0 0,1 0 0,-1 0 0,1 0 0,0 0 0,0 0 0,4-3 0,-5 4 0,0 1 0,1-1 0,-1 0 0,1 1 0,-1-1 0,1 1 0,-1-1 0,1 1 0,0 0 0,-1-1 0,1 1 0,-1 0 0,1 0 0,0 0 0,-1 0 0,1 1 0,-1-1 0,1 0 0,0 1 0,-1-1 0,1 1 0,-1-1 0,1 1 0,-1 0 0,0-1 0,1 1 0,-1 0 0,0 0 0,1 0 0,-1 0 0,0 0 0,0 1 0,2 1 0,41 53 0,-33-42 0,9 9 0,0-2 0,2 0 0,0-2 0,2 0 0,38 23 0,-38-27 0,0 2 0,-1 0 0,0 1 0,-2 2 0,0 0 0,19 26 0,-22-24 0,-13-17 0,0 0 0,-1 1 0,0-1 0,0 1 0,0 0 0,0 0 0,-1 1 0,0-1 0,0 1 0,-1-1 0,3 13 0,-5-18 0,0-1 0,0 1 0,0-1 0,-1 1 0,1-1 0,0 0 0,0 1 0,0-1 0,-1 1 0,1-1 0,0 0 0,0 1 0,-1-1 0,1 0 0,0 1 0,-1-1 0,1 0 0,-1 1 0,1-1 0,0 0 0,-1 0 0,1 0 0,-1 1 0,1-1 0,-1 0 0,1 0 0,0 0 0,-1 0 0,1 0 0,-1 0 0,1 0 0,-1 0 0,1 0 0,-1 0 0,1 0 0,-1 0 0,1 0 0,-1 0 0,1 0 0,0 0 0,-1-1 0,1 1 0,-1 0 0,1 0 0,0-1 0,-1 1 0,1 0 0,-1 0 0,1-1 0,0 1 0,-1 0 0,1-1 0,0 0 0,-31-18 0,25 16 0,-12-9 0,-14-7 0,-54-45 0,15-11 0,58 58 0,-2 1 0,0 0 0,-1 1 0,0 0 0,-32-20 0,28 25 0,-32-21 0,50 30 0,-1-1 0,1 1 0,0-1 0,1 1 0,-1-1 0,0 0 0,0 0 0,1 0 0,-1 0 0,1 0 0,0 0 0,-1 0 0,1-1 0,0 1 0,0 0 0,0-1 0,1 1 0,-1-4 0,1 6 0,0-1 0,0 1 0,0-1 0,1 1 0,-1-1 0,0 1 0,1-1 0,-1 1 0,0-1 0,1 1 0,-1-1 0,1 1 0,-1 0 0,1-1 0,-1 1 0,1 0 0,-1-1 0,1 1 0,-1 0 0,1 0 0,-1 0 0,1-1 0,-1 1 0,1 0 0,-1 0 0,1 0 0,-1 0 0,1 0 0,0 0 0,-1 0 0,1 0 0,-1 0 0,1 0 0,-1 0 0,1 1 0,0-1 0,-1 0 0,1 0 0,-1 1 0,1-1 0,-1 0 0,1 0 0,0 1 0,27 10 0,-27-10 0,35 18 0,-2 2 0,61 48 0,-59-41 0,-20-14 0,-1 1 0,0 0 0,25 35 0,-4-5 0,-31-40 0,-1-1 0,0 1 0,0 0 0,0 0 0,-1 1 0,1-1 0,-1 1 0,-1-1 0,1 1 0,-1 0 0,0 0 0,0 0 0,0 1 0,-1-1 0,0 0 0,-1 0 0,1 1 0,-1-1 0,0 1 0,-1-1 0,0 0 0,0 1 0,0-1 0,0 0 0,-1 0 0,0 0 0,-1 0 0,1 0 0,-1 0 0,0-1 0,-1 1 0,1-1 0,-8 8 0,-10 16 0,-1-2 0,-1 0 0,-2-2 0,0-1 0,-1-1 0,-2 0 0,-53 31 0,35-27 0,1 2 0,-58 48 0,92-67 0,0 0 0,0 1 0,-9 13 0,16-19 0,0 0 0,1 0 0,-1 1 0,1-1 0,0 1 0,1 0 0,-1-1 0,1 1 0,1 0 0,-2 7 0,5-21 0,0 1 0,1-1 0,1 1 0,-1-1 0,7-9 0,1-3 0,31-59 0,-28 55 0,0-2 0,-2 1 0,0-1 0,-2-1 0,7-31 0,-10 41 0,-3 30 0,-1 32 0,-6-16 0,-2 0 0,0-1 0,-2 0 0,-13 34 0,-52 110 0,35-88 0,35-80 0,-10 28 0,-1-1 0,-2 0 0,-2-1 0,0-1 0,-31 39 0,44-69 0,4-11 0,5-13 0,21-37 0,56-101 0,-12 28 0,-52 97 0,-3 10 0,-2-1 0,-1 0 0,13-51 0,-26 85 0,-3 15 0,0-1 0,-2 1 0,0-1 0,-10 22 0,-23 32 0,-3-2 0,-3-2 0,-74 86 0,119-154 0,-1 0 0,0 0 0,0 0 0,1 0 0,-1 0 0,0 0 0,0 0 0,0 0 0,0 0 0,0-1 0,0 1 0,0 0 0,0-1 0,-1 1 0,1-1 0,0 1 0,0-1 0,0 1 0,-1-1 0,1 0 0,0 0 0,0 0 0,-2 1 0,2-2 0,0 0 0,0 1 0,1-1 0,-1 0 0,0 0 0,0 0 0,1 1 0,-1-1 0,0 0 0,1 0 0,-1 0 0,1 0 0,-1 0 0,1 0 0,0 0 0,-1 0 0,1 0 0,0-1 0,0 1 0,0-2 0,-2-13 0,1 0 0,3-29 0,-1 33 0,2-38 0,3 1 0,2-1 0,2 1 0,2 0 0,3 1 0,23-55 0,-36 100 0,-1 0 0,0 0 0,1 0 0,0 0 0,0 1 0,0-1 0,0 0 0,5-3 0,-7 5 0,0 1 0,0 0 0,1 0 0,-1 0 0,0-1 0,0 1 0,1 0 0,-1 0 0,0 0 0,0 0 0,1 0 0,-1 0 0,0 0 0,1 0 0,-1 0 0,0 0 0,1 0 0,-1 0 0,0 0 0,0 0 0,1 0 0,-1 0 0,0 0 0,1 0 0,-1 0 0,0 0 0,0 0 0,1 1 0,-1-1 0,0 0 0,0 0 0,1 0 0,-1 0 0,0 1 0,6 19 0,-3 35 0,-4-1 0,-2 1 0,-2-1 0,-21 95 0,20-124 0,6-34 0,9-41 0,51-126 0,-51 159 0,-6 27 0,-7 32 0,-4-15 0,0-1 0,-2 0 0,-1-1 0,-2 0 0,0 0 0,-1-2 0,-29 37 0,42-59 0,1 0 0,-1-1 0,1 1 0,-1 0 0,1 0 0,-1-1 0,0 1 0,0 0 0,1-1 0,-1 1 0,0-1 0,0 1 0,0-1 0,0 1 0,1-1 0,-1 0 0,0 0 0,0 1 0,0-1 0,-1 0 0,-3-12 0,11-33 0,11-6 0,3 0 0,34-64 0,-19 43 0,-73 140 0,-4-1 0,-62 78 0,74-106 0,15-20 0,18-26 0,25-38 0,-17 28 0,79-125 0,122-147 0,-189 269 0,-23 20 0,1-1 0,-1 1 0,1 0 0,-1 0 0,1 0 0,-1-1 0,1 1 0,-1 0 0,1 0 0,-1 0 0,1 0 0,0 0 0,-1 0 0,1 0 0,-1 0 0,1 1 0,-1-1 0,1 0 0,-1 0 0,1 0 0,-1 0 0,1 1 0,-1-1 0,0 0 0,1 1 0,-1-1 0,1 0 0,-1 1 0,1-1 0,0 3 0,1 0 0,-1 1 0,0-1 0,0 0 0,0 0 0,-1 1 0,1-1 0,-1 0 0,1 1 0,-1-1 0,0 0 0,-1 1 0,1-1 0,-1 4 0,-3 18 0,-1 0 0,-1-1 0,-1 1 0,-16 37 0,-52 94 0,51-109 0,-123 220 0,26-53 0,142-245 0,41-47 0,-18 25 0,148-181 0,31-39 0,-184 217 0,-36 58 0,-5 12 0,-5 17 0,-19 25 0,-3-2 0,-2-1 0,-66 86 0,-13 21 0,109-159 0,1 1 0,-1-1 0,0 1 0,0-1 0,0 1 0,0-1 0,0 0 0,0 1 0,0-1 0,0 0 0,-1 0 0,1 0 0,0 0 0,-1 0 0,1 0 0,-2 0 0,2-1 0,1 0 0,-1-1 0,1 1 0,-1 0 0,1-1 0,0 1 0,-1-1 0,1 1 0,-1-1 0,1 1 0,0-1 0,0 1 0,-1-1 0,1 1 0,0-1 0,0 1 0,-1-1 0,1 1 0,0-1 0,0 0 0,0 1 0,0-1 0,0 1 0,0-1 0,0 0 0,0 1 0,0-2 0,6-58 0,10-4 0,2 2 0,3 0 0,45-92 0,-56 133 0,0 1 0,27-37 0,-34 57 0,-3 8 0,-3 11 0,-3-7 0,4-4 0,-2 0 0,1 0 0,-1-1 0,0 1 0,-8 9 0,12-17 0,0 1 0,0-1 0,0 0 0,0 0 0,0 0 0,0 0 0,0 0 0,0 0 0,0 0 0,0 1 0,0-1 0,0 0 0,-1 0 0,1 0 0,0 0 0,0 0 0,0 0 0,0 0 0,0 0 0,0 0 0,0 0 0,0 0 0,-1 0 0,1 1 0,0-1 0,0 0 0,0 0 0,0 0 0,0 0 0,0 0 0,-1 0 0,1 0 0,0 0 0,0 0 0,0 0 0,0 0 0,0 0 0,0 0 0,0-1 0,-1 1 0,1 0 0,0 0 0,0 0 0,0 0 0,0 0 0,0 0 0,0 0 0,0 0 0,-1 0 0,1 0 0,0 0 0,0 0 0,0-1 0,0 1 0,0 0 0,0 0 0,0 0 0,0 0 0,0 0 0,0 0 0,0 0 0,0-1 0,-1-12 0,5-14 0,5 4 0,0 0 0,1 1 0,2 0 0,0 1 0,1 1 0,1 0 0,1 0 0,25-24 0,-39 43 0,-1 0 0,1 0 0,-1 1 0,1-1 0,-1 0 0,1 1 0,-1-1 0,1 1 0,0-1 0,-1 0 0,1 1 0,0 0 0,0-1 0,-1 1 0,1-1 0,0 1 0,0 0 0,0 0 0,0-1 0,-1 1 0,1 0 0,0 0 0,0 0 0,0 0 0,0 0 0,0 0 0,-1 0 0,1 0 0,0 0 0,0 0 0,1 1 0,-1 0 0,0 1 0,0-1 0,0 1 0,-1-1 0,1 0 0,0 1 0,-1 0 0,1-1 0,-1 1 0,0-1 0,1 1 0,-1 0 0,0-1 0,0 4 0,0 7 0,0 1 0,-2-1 0,-2 17 0,-10 15 0,-2-2 0,-1 0 0,-3 0 0,-1-2 0,-27 39 0,49-81 0,135-196 0,-48 94 0,-42 52 0,-2-2 0,66-107 0,-121 223 0,2-42 0,-1 0 0,-1-1 0,-1 0 0,0-1 0,-16 17 0,-1 2 0,29-36 0,-1 0 0,0 0 0,1 0 0,-1 0 0,0 0 0,1 0 0,-1 0 0,0 0 0,0-1 0,0 1 0,0 0 0,0-1 0,0 1 0,0-1 0,0 1 0,-2 0 0,2-1 0,1 0 0,-1 0 0,1-1 0,0 1 0,-1 0 0,1 0 0,-1-1 0,1 1 0,0 0 0,-1-1 0,1 1 0,0 0 0,-1-1 0,1 1 0,0-1 0,-1 1 0,1 0 0,0-1 0,0 1 0,0-1 0,-1 1 0,1-1 0,0 1 0,0-1 0,0 1 0,0-1 0,0 0 0,-2-58 0,1 16 0,1 43 0,-1-1 0,1 1 0,0 0 0,0-1 0,0 1 0,-1 0 0,1-1 0,0 1 0,0 0 0,-1-1 0,1 1 0,0 0 0,0 0 0,-1-1 0,1 1 0,-1 0 0,1 0 0,0 0 0,-1-1 0,1 1 0,0 0 0,-1 0 0,1 0 0,-1 0 0,1 0 0,0 0 0,-1 0 0,1 0 0,-1 0 0,1 0 0,0 0 0,-1 0 0,1 0 0,-1 0 0,-17 10 0,-14 20 0,30-28 0,0 0 0,0 1 0,0-1 0,-1 1 0,1-1 0,-1 0 0,0 0 0,1 0 0,-1 0 0,0-1 0,0 1 0,-6 1 0,8-3 0,1 0 0,-1 0 0,1 0 0,-1 0 0,0 0 0,1 0 0,-1 0 0,1 0 0,-1 0 0,1 0 0,-1-1 0,1 1 0,-1 0 0,0-1 0,1 1 0,0 0 0,-1-1 0,1 1 0,-1 0 0,1-1 0,-1 1 0,1-1 0,0 1 0,-1-1 0,1 0 0,-8-26 0,8 16 0,0 1 0,1 0 0,0-1 0,0 1 0,4-10 0,2-17 0,-45 79 0,-227 291 0,249-319 0,15-14 0,1 0 0,0 0 0,0 0 0,-1-1 0,1 1 0,0 0 0,-1 0 0,1 0 0,0-1 0,0 1 0,-1 0 0,1-1 0,0 1 0,0 0 0,0 0 0,-1-1 0,1 1 0,0 0 0,0-1 0,0 1 0,0 0 0,0-1 0,0 1 0,0-1 0,0 1 0,0 0 0,0-1 0,0 1 0,0 0 0,0-1 0,0 1 0,0-1 0,9-42 0,17-22 0,2 2 0,55-87 0,-45 84 0,-27 47 0,-5 11 0,-1-1 0,0 0 0,0 0 0,-1 0 0,0 0 0,0-1 0,-1 1 0,-1-1 0,0 0 0,2-13 0,-4 23 0,0-1 0,0 1 0,0 0 0,0 0 0,0 0 0,0-1 0,0 1 0,0 0 0,0 0 0,0 0 0,0-1 0,0 1 0,0 0 0,0 0 0,0 0 0,-1-1 0,1 1 0,0 0 0,0 0 0,0 0 0,0 0 0,0 0 0,0-1 0,-1 1 0,1 0 0,0 0 0,0 0 0,0 0 0,0 0 0,0 0 0,-1-1 0,1 1 0,0 0 0,0 0 0,0 0 0,-1 0 0,1 0 0,0 0 0,0 0 0,0 0 0,-1 0 0,1 0 0,0 0 0,0 0 0,-1 0 0,-10 7 0,-10 16 0,21-22 0,-184 225 0,184-225 0,-1-1 0,1 1 0,0 0 0,-1 0 0,1-1 0,-1 1 0,1 0 0,-1-1 0,1 1 0,-1-1 0,0 1 0,1-1 0,-1 1 0,0-1 0,1 1 0,-1-1 0,0 0 0,1 1 0,-1-1 0,0 0 0,0 1 0,1-1 0,-1 0 0,-2 0 0,0-17 0,12-31 0,6-4 0,2 0 0,2 2 0,3 0 0,44-74 0,-58 117 0,-7 21 0,-7 23 0,3-28 0,2-2 0,-1 0 0,0 0 0,0-1 0,0 1 0,-1 0 0,0-1 0,-1 0 0,1 0 0,-1 0 0,-1 0 0,-8 9 0,13-15 0,0 1 0,0-1 0,-1 0 0,1 0 0,0 0 0,0 0 0,0 0 0,0 0 0,0 0 0,-1 0 0,1 0 0,0 0 0,0 0 0,0 0 0,0 0 0,-1 0 0,1 0 0,0 0 0,0 0 0,0 0 0,-1 0 0,1 0 0,0 0 0,0 0 0,0 0 0,0 0 0,0 0 0,-1 0 0,1 0 0,0 0 0,0-1 0,0 1 0,0 0 0,0 0 0,-1 0 0,1 0 0,0 0 0,0 0 0,0-1 0,0 1 0,0 0 0,0 0 0,0 0 0,0 0 0,0-1 0,0 1 0,0 0 0,0 0 0,0 0 0,-1 0 0,1-1 0,0 1 0,1-16 0,6-13 0,1 7 0,2 0 0,0 1 0,2 0 0,16-23 0,-28 44 0,0 0 0,0-1 0,0 1 0,1 0 0,-1 0 0,0-1 0,0 1 0,0 0 0,0 0 0,0 0 0,0 0 0,1-1 0,-1 1 0,0 0 0,0 0 0,0 0 0,0 0 0,1 0 0,-1 0 0,0-1 0,0 1 0,0 0 0,1 0 0,-1 0 0,0 0 0,0 0 0,1 0 0,-1 0 0,0 0 0,0 0 0,0 0 0,1 0 0,-1 0 0,0 0 0,0 0 0,1 0 0,-1 0 0,0 0 0,0 0 0,0 1 0,1-1 0,-1 0 0,0 0 0,0 0 0,5 13 0,-5 15 0,-2-10 0,2-12 0,0 1 0,-1-1 0,0 0 0,0 0 0,0 0 0,-1 0 0,0 0 0,0-1 0,-6 12 0,8-18 0,-1 1 0,0-1 0,1 1 0,-1-1 0,1 1 0,-1-1 0,1 1 0,-1-1 0,1 0 0,-1 1 0,1-1 0,0 0 0,-1 1 0,1-1 0,0 0 0,-1 0 0,1 1 0,0-1 0,0 0 0,0 0 0,0 1 0,0-1 0,0 0 0,0 0 0,0 0 0,0 1 0,0-2 0,-2-27 0,1-11 0,3-110 0,-2 150 0,0-1 0,0 0 0,0 1 0,0-1 0,0 0 0,0 1 0,0-1 0,0 1 0,0-1 0,0 0 0,0 1 0,0-1 0,0 0 0,0 1 0,1-1 0,-1 1 0,0-1 0,1 0 0,-1 1 0,0-1 0,1 1 0,-1-1 0,0 1 0,1-1 0,-1 1 0,1 0 0,-1-1 0,1 1 0,-1-1 0,1 1 0,-1 0 0,1 0 0,0-1 0,-1 1 0,1 0 0,-1 0 0,2-1 0,0 2 0,0 0 0,0 0 0,0 0 0,-1 0 0,1 0 0,0 0 0,-1 1 0,1-1 0,-1 0 0,1 1 0,1 3 0,36 53 0,-38-57 0,7 13 0,4 6 0,0 0 0,12 33 0,-22-45 0,1 1 0,-1-1 0,0 1 0,-1 0 0,0 0 0,0 0 0,-1 0 0,0 0 0,-3 17 0,-2-6 0,-1 1 0,-1-1 0,-1 0 0,0 0 0,-2-1 0,0 0 0,-23 31 0,25-39 0,1-5 0,10-22 0,11-26 0,7 3 0,2 2 0,1 0 0,37-41 0,11-17 0,-64 88 0,-11 19 0,-11 21 0,-39 45 0,37-56 0,0 1 0,1 1 0,-19 43 0,34-67 0,0 0 0,0 0 0,0 0 0,0 0 0,1 0 0,-1 0 0,0-1 0,0 1 0,0 0 0,0 0 0,0 0 0,0 0 0,0 0 0,0 0 0,0 0 0,1 1 0,-1-1 0,0 0 0,0 0 0,0 0 0,0 0 0,0 0 0,0 0 0,0 0 0,0 0 0,0 0 0,0 0 0,1 0 0,-1 0 0,0 0 0,0 0 0,0 0 0,0 0 0,0 0 0,0 1 0,0-1 0,0 0 0,0 0 0,0 0 0,0 0 0,0 0 0,0 0 0,0 0 0,0 0 0,0 0 0,0 0 0,0 1 0,0-1 0,0 0 0,0 0 0,0 0 0,0 0 0,0 0 0,0 0 0,0 0 0,0 0 0,0 0 0,0 1 0,0-1 0,0 0 0,0 0 0,0 0 0,0 0 0,0 0 0,12-8 0,23-21 0,-22 18 0,2 2 0,-9 12 0,-12 26 0,1-16 0,-1 0 0,-1 0 0,-10 14 0,17-26 0,0-1 0,0 0 0,-1 0 0,1 0 0,0 1 0,0-1 0,0 0 0,0 0 0,0 0 0,0 1 0,-1-1 0,1 0 0,0 0 0,0 0 0,0 0 0,-1 1 0,1-1 0,0 0 0,0 0 0,-1 0 0,1 0 0,0 0 0,0 0 0,0 0 0,-1 0 0,1 0 0,0 0 0,0 0 0,-1 0 0,1 0 0,0 0 0,0 0 0,-1 0 0,1 0 0,0 0 0,0 0 0,-1 0 0,1 0 0,0 0 0,0 0 0,-1-1 0,-2-11 0,5-17 0,1 12 0,1 1 0,0-1 0,11-23 0,-14 36 0,1 0 0,0 0 0,0 0 0,0 0 0,0 0 0,1 1 0,-1-1 0,1 1 0,0-1 0,0 1 0,0 0 0,0 0 0,1 1 0,-1-1 0,1 1 0,0 0 0,0 0 0,0 0 0,4-2 0,-7 4 0,-1 0 0,1 0 0,0 0 0,0-1 0,0 1 0,-1 0 0,1 0 0,0 0 0,0 0 0,-1 0 0,1 1 0,0-1 0,0 0 0,0 0 0,-1 0 0,1 1 0,0-1 0,-1 0 0,1 1 0,0-1 0,-1 1 0,1-1 0,0 1 0,-1-1 0,1 1 0,-1-1 0,1 1 0,-1-1 0,1 1 0,-1 0 0,1-1 0,-1 1 0,1 1 0,0 1 0,0 0 0,-1 0 0,1 0 0,-1 0 0,1 0 0,-1 0 0,0 1 0,-1 5 0,-13 59 0,6-44 0,-1-1 0,-21 40 0,46-92 0,2 1 0,35-43 0,-53 70 0,0 1 0,0 0 0,0 0 0,0 0 0,0 0 0,1-1 0,-1 1 0,0 0 0,0 0 0,0 0 0,0 0 0,0 0 0,1 0 0,-1-1 0,0 1 0,0 0 0,0 0 0,0 0 0,1 0 0,-1 0 0,0 0 0,0 0 0,0 0 0,1 0 0,-1 0 0,0 0 0,0 0 0,0 0 0,1 0 0,-1 0 0,0 0 0,0 0 0,0 0 0,1 0 0,-1 0 0,0 0 0,0 0 0,0 0 0,0 1 0,1-1 0,-1 0 0,0 0 0,0 0 0,0 0 0,0 0 0,0 0 0,1 1 0,-1-1 0,0 0 0,0 0 0,0 0 0,0 0 0,0 1 0,0-1 0,4 18 0,-4 21 0,-2-27 0,0 0 0,-1 0 0,-1 0 0,0 0 0,0 0 0,-1-1 0,-1 0 0,-11 18 0,-67 84 0,54-76 0,21-26 0,0 0 0,-1-1 0,0 0 0,0 0 0,-1-1 0,0-1 0,-1 0 0,0 0 0,-15 6 0,27-14 0,-1 1 0,1-1 0,-1 0 0,1 0 0,-1 1 0,1-1 0,-1 0 0,1 0 0,-1 0 0,1 0 0,-1 1 0,1-1 0,-1 0 0,1 0 0,-1 0 0,1 0 0,-1 0 0,1 0 0,-1 0 0,1-1 0,-1 1 0,1 0 0,-1 0 0,1 0 0,-1 0 0,1-1 0,-1 1 0,1 0 0,-1 0 0,1-1 0,-1 1 0,1-1 0,-1-17 0,17-23 0,29-41 0,4 2 0,111-139 0,-159 218 0,-1 0 0,1 0 0,-1 0 0,1 0 0,0 0 0,-1 0 0,1 0 0,0 0 0,0 1 0,-1-1 0,1 0 0,0 1 0,0-1 0,0 0 0,0 1 0,0-1 0,0 1 0,0-1 0,0 1 0,0 0 0,0 0 0,0-1 0,0 1 0,0 0 0,2 0 0,-2 1 0,-1 0 0,1 0 0,0 0 0,-1 0 0,1 0 0,0 0 0,-1 0 0,0 0 0,1 0 0,-1 0 0,0 0 0,1 0 0,-1 0 0,0 0 0,0 1 0,0-1 0,0 0 0,0 2 0,-9 62 0,-6-23 0,-2-2 0,-2 0 0,-46 71 0,48-83 0,-7 3 0,24-31 0,0 0 0,0 0 0,0 0 0,0 0 0,0 0 0,0 0 0,0 0 0,0-1 0,0 1 0,0 0 0,0 0 0,0 0 0,0 0 0,0 0 0,0 0 0,0 0 0,0 0 0,0 0 0,0 0 0,0-1 0,0 1 0,-1 0 0,1 0 0,0 0 0,0 0 0,0 0 0,0 0 0,0 0 0,0 0 0,0 0 0,0 0 0,0 0 0,0 0 0,0 0 0,0 0 0,-1 0 0,1 0 0,0-1 0,0 1 0,0 0 0,0 0 0,0 0 0,0 0 0,0 0 0,0 0 0,0 0 0,0 0 0,-1 0 0,1 0 0,0 1 0,0-1 0,0 0 0,0 0 0,0 0 0,0 0 0,0 0 0,0 0 0,0 0 0,0 0 0,-1 0 0,1 0 0,9-21 0,44-71 0,-33 60 0,29-64 0,-45 84 0,0 1 0,0-1 0,-1 0 0,0 0 0,-1-1 0,-1 1 0,0 0 0,0-1 0,-3-21 0,2 33 0,0-1 0,0 1 0,0 0 0,-1-1 0,1 1 0,0-1 0,-1 1 0,1 0 0,-1-1 0,1 1 0,-1 0 0,0 0 0,0-1 0,0 1 0,1 0 0,-1 0 0,0 0 0,0 0 0,-1 0 0,1 0 0,0 0 0,0 0 0,0 1 0,-3-2 0,2 1 0,-1 1 0,1-1 0,-1 1 0,1 0 0,-1 0 0,1 0 0,-1 0 0,0 0 0,1 1 0,-1-1 0,1 1 0,-5 1 0,-3 1 0,1 2 0,-1-1 0,1 1 0,0 0 0,-14 12 0,-274 234 0,324-304 0,141-245 0,-71 124 0,-97 174 0,0 0 0,0 0 0,0 0 0,0 1 0,0-1 0,0 0 0,0 0 0,1 0 0,-1 0 0,0 0 0,0 0 0,0 0 0,0 1 0,0-1 0,0 0 0,0 0 0,0 0 0,1 0 0,-1 0 0,0 0 0,0 0 0,0 0 0,0 0 0,0 0 0,1 0 0,-1 0 0,0 0 0,0 0 0,0 0 0,0 0 0,0 0 0,1 0 0,-1 0 0,0 0 0,0 0 0,0 0 0,0 0 0,0 0 0,0 0 0,1 0 0,-1 0 0,0 0 0,0 0 0,0 0 0,0 0 0,0 0 0,0-1 0,0 1 0,1 0 0,-1 0 0,0 0 0,0 0 0,0 0 0,0 0 0,0-1 0,0 1 0,0 0 0,0 0 0,0 0 0,0 0 0,0 0 0,0 0 0,0-1 0,0 1 0,0 0 0,2 19 0,-5 27 0,-1-29 0,-1 0 0,0 0 0,-2 0 0,0-1 0,-1 0 0,-11 17 0,-68 88 0,37-55 0,37-49 0,13-22 0,21-31 0,4-1 0,13-17 0,63-72 0,-101 125 0,1 1 0,-1-1 0,0 1 0,1-1 0,-1 1 0,0-1 0,1 0 0,-1 1 0,1 0 0,-1-1 0,1 1 0,-1-1 0,1 1 0,-1 0 0,1-1 0,-1 1 0,1 0 0,-1-1 0,1 1 0,-1 0 0,1 0 0,0 0 0,-1 0 0,1-1 0,0 1 0,-1 0 0,1 0 0,1 0 0,-5 18 0,-17 28 0,-36 41 0,-4-3 0,-135 147 0,167-201 0,43-47 0,50-49 0,-1 5 0,3 3 0,2 2 0,101-60 0,-168 114 0,0 1 0,1-1 0,-1 1 0,1 0 0,-1 0 0,1 0 0,0 0 0,-1 0 0,1 1 0,0-1 0,0 1 0,-1 0 0,1-1 0,0 1 0,4 1 0,-6 0 0,0 0 0,1 0 0,-1 0 0,0 0 0,1 0 0,-1 0 0,0 0 0,0 0 0,0 1 0,0-1 0,0 0 0,0 1 0,-1-1 0,1 1 0,0-1 0,-1 1 0,1-1 0,-1 1 0,1 0 0,-1-1 0,0 1 0,0 0 0,0-1 0,0 1 0,0-1 0,0 4 0,-4 55 0,2-47 0,1-1 0,1 0 0,-1 1 0,2-1 0,2 16 0,-3-28 0,0 0 0,-1 1 0,1-1 0,0 0 0,0 1 0,0-1 0,0 0 0,0 1 0,0-1 0,0 0 0,0 1 0,0-1 0,0 0 0,0 1 0,0-1 0,0 0 0,1 1 0,-1-1 0,0 0 0,0 1 0,0-1 0,0 0 0,1 0 0,-1 1 0,0-1 0,0 0 0,0 1 0,1-1 0,-1 0 0,0 0 0,0 0 0,1 1 0,-1-1 0,0 0 0,1 0 0,-1 0 0,0 0 0,1 0 0,-1 1 0,0-1 0,1 0 0,-1 0 0,0 0 0,1 0 0,-1 0 0,0 0 0,1 0 0,-1 0 0,0 0 0,1 0 0,-1-1 0,0 1 0,1 0 0,-1 0 0,0 0 0,1 0 0,-1 0 0,0-1 0,0 1 0,1 0 0,-1 0 0,0 0 0,0-1 0,1 1 0,-1 0 0,0-1 0,2-4 0,-10 13 0,-15 24 0,-34 58 0,-11 17 0,68-107 0,0 0 0,0 0 0,0 1 0,0-1 0,-1 0 0,1 0 0,0 1 0,0-1 0,0 0 0,0 0 0,0 0 0,-1 0 0,1 1 0,0-1 0,0 0 0,0 0 0,0 0 0,-1 0 0,1 1 0,0-1 0,0 0 0,0 0 0,-1 0 0,1 0 0,0 0 0,0 0 0,-1 0 0,1 0 0,0 0 0,0 0 0,-1 0 0,1 0 0,0 0 0,0 0 0,-1 0 0,1 0 0,0 0 0,0 0 0,-1 0 0,1 0 0,0 0 0,0 0 0,0-1 0,-1 1 0,1 0 0,0 0 0,0 0 0,0 0 0,-1 0 0,1-1 0,0 1 0,0 0 0,0 0 0,-5-20 0,3-23 0,7 7 0,2 1 0,2 1 0,0-1 0,3 2 0,0-1 0,3 2 0,32-56 0,-47 87 0,0 1 0,0-1 0,0 1 0,0-1 0,0 0 0,1 1 0,-1-1 0,0 1 0,0-1 0,1 1 0,-1-1 0,0 1 0,1-1 0,-1 1 0,0-1 0,1 1 0,-1-1 0,1 1 0,-1-1 0,1 1 0,-1 0 0,1-1 0,-1 1 0,1 0 0,-1 0 0,1-1 0,0 1 0,-1 0 0,1 0 0,-1 0 0,1 0 0,0 0 0,-1 0 0,1 0 0,-1 0 0,1 0 0,0 0 0,-1 0 0,2 0 0,5 27 0,-8 43 0,-2-55 0,-1 0 0,0 0 0,-2 0 0,0-1 0,0 0 0,-1 0 0,-1 0 0,-18 24 0,-5 11 0,20-35 0,18-39 0,19-40 0,6-4 0,57-93 0,-76 150 0,-8 20 0,-8 26 0,-8-8 0,-2 0 0,0 0 0,-2-2 0,0 1 0,-2-2 0,-34 37 0,26-34 0,-1-1 0,-1-1 0,-1-1 0,-62 37 0,22-22-1365,54-30-5461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47.731"/>
    </inkml:context>
    <inkml:brush xml:id="br0">
      <inkml:brushProperty name="width" value="0.35" units="cm"/>
      <inkml:brushProperty name="height" value="0.35" units="cm"/>
      <inkml:brushProperty name="color" value="#004F8B"/>
    </inkml:brush>
  </inkml:definitions>
  <inkml:trace contextRef="#ctx0" brushRef="#br0">1090 1 24575,'0'12'0,"-2"1"0,1 0 0,-2-1 0,0 1 0,0-1 0,-1 0 0,0 0 0,-10 17 0,-7 11 0,-30 39 0,5-7 0,28-41 0,-6 11 0,-2 0 0,-51 63 0,58-84 0,1 1 0,-28 45 0,43-60 0,1 0 0,-1 1 0,1-1 0,1 0 0,-1 1 0,1-1 0,1 1 0,0 11 0,0-10 0,-1 0 0,0 0 0,0-1 0,0 1 0,-1 0 0,-3 9 0,-9 16 0,11-23 0,-1 1 0,-1-1 0,0 0 0,-1 0 0,0-1 0,-1 1 0,0-1 0,0-1 0,-10 10 0,-37 41 0,41-43 0,-1-1 0,-1-1 0,-29 25 0,38-36 0,1 1 0,-1 0 0,1 0 0,1 1 0,-1-1 0,1 1 0,0 0 0,0 0 0,-4 10 0,-22 66 0,1-4 0,-48 56 0,28-49 0,32-54 0,-35 51 0,31-55 0,9-9 0,-1-1 0,-1 0 0,-1-1 0,0-1 0,-1 0 0,-21 15 0,21-20-1365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59.290"/>
    </inkml:context>
    <inkml:brush xml:id="br0">
      <inkml:brushProperty name="width" value="0.35" units="cm"/>
      <inkml:brushProperty name="height" value="0.35" units="cm"/>
      <inkml:brushProperty name="color" value="#004F8B"/>
    </inkml:brush>
  </inkml:definitions>
  <inkml:trace contextRef="#ctx0" brushRef="#br0">1305 556 24575,'-1'15'0,"0"1"0,-1 0 0,-1-1 0,-1 0 0,0 1 0,0-2 0,-2 1 0,0 0 0,-1-1 0,0 0 0,-1-1 0,0 0 0,-11 13 0,6-6 0,1 0 0,1 2 0,-13 34 0,16-36 0,0-2 0,0 1 0,-2-1 0,0 0 0,-20 25 0,-4 0 0,-55 93 0,-4 6 0,-122 141 0,52-58 0,101-138 0,-85 135 0,20-39 0,67-102 0,-3 6 0,57-77 0,1-1 0,0 1 0,0 0 0,1 1 0,1-1 0,0 1 0,-3 14 0,6-24 0,0-1 0,0 1 0,-1-1 0,1 0 0,0 1 0,0-1 0,0 1 0,0-1 0,0 0 0,0 1 0,0-1 0,0 1 0,0-1 0,0 0 0,0 1 0,1-1 0,-1 1 0,0-1 0,0 0 0,0 1 0,0-1 0,1 0 0,-1 1 0,0-1 0,0 0 0,1 1 0,-1-1 0,0 0 0,0 1 0,1-1 0,-1 0 0,0 0 0,1 1 0,-1-1 0,0 0 0,1 0 0,17-4 0,14-19 0,-23 17 0,-1-1 0,1 0 0,-1 0 0,-1-1 0,1 0 0,-2-1 0,1 0 0,-1 0 0,0 0 0,-1 0 0,6-13 0,9-33 0,-1 2 0,2 2 0,50-89 0,0 45 0,-36 50 0,-50 63 0,7-10 0,0 0 0,1 1 0,0 0 0,1 1 0,0-1 0,-8 16 0,6-7 0,4-9 0,0 1 0,0-1 0,1 1 0,-4 16 0,7-25 0,0 0 0,-1 0 0,1 0 0,0 0 0,0 0 0,0 0 0,1 0 0,-1 0 0,0 0 0,0 0 0,0 0 0,1 0 0,-1 0 0,1 0 0,-1 0 0,0 0 0,1 0 0,0 0 0,-1-1 0,1 1 0,1 1 0,-1-1 0,1 0 0,-1-1 0,1 1 0,-1-1 0,1 1 0,-1-1 0,1 0 0,0 0 0,-1 0 0,1 0 0,0 0 0,-1 0 0,1 0 0,-1 0 0,1-1 0,0 1 0,-1 0 0,2-2 0,5-1 0,0 0 0,-1-1 0,0 1 0,0-2 0,0 1 0,0-1 0,0 0 0,8-10 0,-1 1 0,-1 0 0,18-26 0,-15 14 0,-2-1 0,0 0 0,13-41 0,-17 40 0,1 0 0,2 1 0,25-42 0,200-258 0,-118 162 0,-44 19 0,-59 117 0,23-59 0,-8 17 0,18-35 0,-23 45 0,44-70 0,15-23 0,17-28 0,-52 78 0,38-66 0,-78 154-114,-7 11 10,0 0-1,0-1 1,0 0 0,-1 0 0,0 0-1,0 0 1,-1 0 0,1-1 0,-1 1-1,-1-1 1,2-12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CF03F-4593-4857-89C5-852ACC241674}"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E37CF-52C6-4CE3-A7C8-53702E4F4E6A}" type="slidenum">
              <a:rPr lang="en-US" smtClean="0"/>
              <a:t>‹#›</a:t>
            </a:fld>
            <a:endParaRPr lang="en-US"/>
          </a:p>
        </p:txBody>
      </p:sp>
    </p:spTree>
    <p:extLst>
      <p:ext uri="{BB962C8B-B14F-4D97-AF65-F5344CB8AC3E}">
        <p14:creationId xmlns:p14="http://schemas.microsoft.com/office/powerpoint/2010/main" val="338253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new URL and QR code!</a:t>
            </a:r>
          </a:p>
        </p:txBody>
      </p:sp>
      <p:sp>
        <p:nvSpPr>
          <p:cNvPr id="4" name="Slide Number Placeholder 3"/>
          <p:cNvSpPr>
            <a:spLocks noGrp="1"/>
          </p:cNvSpPr>
          <p:nvPr>
            <p:ph type="sldNum" sz="quarter" idx="10"/>
          </p:nvPr>
        </p:nvSpPr>
        <p:spPr/>
        <p:txBody>
          <a:bodyPr/>
          <a:lstStyle/>
          <a:p>
            <a:fld id="{4C6E37CF-52C6-4CE3-A7C8-53702E4F4E6A}" type="slidenum">
              <a:rPr lang="en-US" smtClean="0"/>
              <a:t>2</a:t>
            </a:fld>
            <a:endParaRPr lang="en-US"/>
          </a:p>
        </p:txBody>
      </p:sp>
    </p:spTree>
    <p:extLst>
      <p:ext uri="{BB962C8B-B14F-4D97-AF65-F5344CB8AC3E}">
        <p14:creationId xmlns:p14="http://schemas.microsoft.com/office/powerpoint/2010/main" val="147100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equation of</a:t>
            </a:r>
            <a:r>
              <a:rPr lang="en-US" baseline="0" dirty="0"/>
              <a:t> motion to show that the two components that make up the peak pressure are the elastic component (1/compliance) and the resistive component. </a:t>
            </a:r>
            <a:endParaRPr lang="en-US" dirty="0"/>
          </a:p>
          <a:p>
            <a:r>
              <a:rPr lang="en-US" dirty="0"/>
              <a:t>You can measure plateau</a:t>
            </a:r>
            <a:r>
              <a:rPr lang="en-US" baseline="0" dirty="0"/>
              <a:t> pressure w/ inspiratory pause by removing the flow portion of the equation of motion</a:t>
            </a:r>
            <a:endParaRPr lang="en-US" b="1" dirty="0"/>
          </a:p>
        </p:txBody>
      </p:sp>
      <p:sp>
        <p:nvSpPr>
          <p:cNvPr id="4" name="Slide Number Placeholder 3"/>
          <p:cNvSpPr>
            <a:spLocks noGrp="1"/>
          </p:cNvSpPr>
          <p:nvPr>
            <p:ph type="sldNum" sz="quarter" idx="10"/>
          </p:nvPr>
        </p:nvSpPr>
        <p:spPr/>
        <p:txBody>
          <a:bodyPr/>
          <a:lstStyle/>
          <a:p>
            <a:fld id="{4C6E37CF-52C6-4CE3-A7C8-53702E4F4E6A}" type="slidenum">
              <a:rPr lang="en-US" smtClean="0"/>
              <a:t>18</a:t>
            </a:fld>
            <a:endParaRPr lang="en-US"/>
          </a:p>
        </p:txBody>
      </p:sp>
    </p:spTree>
    <p:extLst>
      <p:ext uri="{BB962C8B-B14F-4D97-AF65-F5344CB8AC3E}">
        <p14:creationId xmlns:p14="http://schemas.microsoft.com/office/powerpoint/2010/main" val="121576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Review components that drive plateau (Tidal volume and PEEP)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POINT OUT THAT DURING INSPIRATORY HOLD THERE IS NO FLOW. </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19</a:t>
            </a:fld>
            <a:endParaRPr lang="en-US"/>
          </a:p>
        </p:txBody>
      </p:sp>
    </p:spTree>
    <p:extLst>
      <p:ext uri="{BB962C8B-B14F-4D97-AF65-F5344CB8AC3E}">
        <p14:creationId xmlns:p14="http://schemas.microsoft.com/office/powerpoint/2010/main" val="357481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ARDS, </a:t>
            </a:r>
            <a:r>
              <a:rPr lang="en-US" sz="1200" kern="1200" dirty="0" err="1">
                <a:solidFill>
                  <a:schemeClr val="tx1"/>
                </a:solidFill>
                <a:effectLst/>
                <a:latin typeface="+mn-lt"/>
                <a:ea typeface="+mn-ea"/>
                <a:cs typeface="+mn-cs"/>
              </a:rPr>
              <a:t>overdistention</a:t>
            </a:r>
            <a:r>
              <a:rPr lang="en-US" sz="1200" kern="1200" dirty="0">
                <a:solidFill>
                  <a:schemeClr val="tx1"/>
                </a:solidFill>
                <a:effectLst/>
                <a:latin typeface="+mn-lt"/>
                <a:ea typeface="+mn-ea"/>
                <a:cs typeface="+mn-cs"/>
              </a:rPr>
              <a:t> can also cause propagation</a:t>
            </a:r>
            <a:r>
              <a:rPr lang="en-US" sz="1200" kern="1200" baseline="0" dirty="0">
                <a:solidFill>
                  <a:schemeClr val="tx1"/>
                </a:solidFill>
                <a:effectLst/>
                <a:latin typeface="+mn-lt"/>
                <a:ea typeface="+mn-ea"/>
                <a:cs typeface="+mn-cs"/>
              </a:rPr>
              <a:t> of the ARDS.  In this case the lung is being ventilated at high pressures, potentially injurious to remaining normal lung tissue.  Concept = barotrauma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20</a:t>
            </a:fld>
            <a:endParaRPr lang="en-US"/>
          </a:p>
        </p:txBody>
      </p:sp>
    </p:spTree>
    <p:extLst>
      <p:ext uri="{BB962C8B-B14F-4D97-AF65-F5344CB8AC3E}">
        <p14:creationId xmlns:p14="http://schemas.microsoft.com/office/powerpoint/2010/main" val="1230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PEEP or </a:t>
            </a:r>
            <a:r>
              <a:rPr lang="en-US" dirty="0" err="1"/>
              <a:t>Vt</a:t>
            </a:r>
            <a:r>
              <a:rPr lang="en-US" baseline="0" dirty="0"/>
              <a:t> to change plateau pressure. </a:t>
            </a:r>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21</a:t>
            </a:fld>
            <a:endParaRPr lang="en-US"/>
          </a:p>
        </p:txBody>
      </p:sp>
    </p:spTree>
    <p:extLst>
      <p:ext uri="{BB962C8B-B14F-4D97-AF65-F5344CB8AC3E}">
        <p14:creationId xmlns:p14="http://schemas.microsoft.com/office/powerpoint/2010/main" val="112553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kern="1200" dirty="0">
                <a:solidFill>
                  <a:schemeClr val="tx1"/>
                </a:solidFill>
                <a:effectLst/>
                <a:latin typeface="+mn-lt"/>
                <a:ea typeface="+mn-ea"/>
                <a:cs typeface="+mn-cs"/>
              </a:rPr>
              <a:t>Review components that drive plateau (Tidal volume and PEEP)</a:t>
            </a:r>
          </a:p>
          <a:p>
            <a:pPr lvl="6"/>
            <a:r>
              <a:rPr lang="en-US" sz="1200" b="1" kern="1200" dirty="0">
                <a:solidFill>
                  <a:schemeClr val="tx1"/>
                </a:solidFill>
                <a:effectLst/>
                <a:latin typeface="+mn-lt"/>
                <a:ea typeface="+mn-ea"/>
                <a:cs typeface="+mn-cs"/>
              </a:rPr>
              <a:t>Lower</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Vt</a:t>
            </a:r>
            <a:r>
              <a:rPr lang="en-US" sz="1200" b="1" kern="1200" baseline="0" dirty="0">
                <a:solidFill>
                  <a:schemeClr val="tx1"/>
                </a:solidFill>
                <a:effectLst/>
                <a:latin typeface="+mn-lt"/>
                <a:ea typeface="+mn-ea"/>
                <a:cs typeface="+mn-cs"/>
              </a:rPr>
              <a:t> to decrease the Plateau pressure</a:t>
            </a:r>
            <a:endParaRPr lang="en-US" sz="14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22</a:t>
            </a:fld>
            <a:endParaRPr lang="en-US"/>
          </a:p>
        </p:txBody>
      </p:sp>
    </p:spTree>
    <p:extLst>
      <p:ext uri="{BB962C8B-B14F-4D97-AF65-F5344CB8AC3E}">
        <p14:creationId xmlns:p14="http://schemas.microsoft.com/office/powerpoint/2010/main" val="30621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b="1" kern="1200" dirty="0">
                <a:solidFill>
                  <a:schemeClr val="tx1"/>
                </a:solidFill>
                <a:effectLst/>
                <a:latin typeface="+mn-lt"/>
                <a:ea typeface="+mn-ea"/>
                <a:cs typeface="+mn-cs"/>
              </a:rPr>
              <a:t>PCO2 rises</a:t>
            </a:r>
            <a:endParaRPr lang="en-US" sz="1400" b="1" kern="1200" dirty="0">
              <a:solidFill>
                <a:schemeClr val="tx1"/>
              </a:solidFill>
              <a:effectLst/>
              <a:latin typeface="+mn-lt"/>
              <a:ea typeface="+mn-ea"/>
              <a:cs typeface="+mn-cs"/>
            </a:endParaRPr>
          </a:p>
          <a:p>
            <a:pPr lvl="7"/>
            <a:r>
              <a:rPr lang="en-US" sz="1200" kern="1200" dirty="0">
                <a:solidFill>
                  <a:schemeClr val="tx1"/>
                </a:solidFill>
                <a:effectLst/>
                <a:latin typeface="+mn-lt"/>
                <a:ea typeface="+mn-ea"/>
                <a:cs typeface="+mn-cs"/>
              </a:rPr>
              <a:t>Discuss goal to maintain minute ventilation. (increase </a:t>
            </a:r>
            <a:r>
              <a:rPr lang="en-US" sz="1200" kern="1200" dirty="0" err="1">
                <a:solidFill>
                  <a:schemeClr val="tx1"/>
                </a:solidFill>
                <a:effectLst/>
                <a:latin typeface="+mn-lt"/>
                <a:ea typeface="+mn-ea"/>
                <a:cs typeface="+mn-cs"/>
              </a:rPr>
              <a:t>Resp</a:t>
            </a:r>
            <a:r>
              <a:rPr lang="en-US" sz="1200" kern="1200" dirty="0">
                <a:solidFill>
                  <a:schemeClr val="tx1"/>
                </a:solidFill>
                <a:effectLst/>
                <a:latin typeface="+mn-lt"/>
                <a:ea typeface="+mn-ea"/>
                <a:cs typeface="+mn-cs"/>
              </a:rPr>
              <a:t> Rate)</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23</a:t>
            </a:fld>
            <a:endParaRPr lang="en-US"/>
          </a:p>
        </p:txBody>
      </p:sp>
    </p:spTree>
    <p:extLst>
      <p:ext uri="{BB962C8B-B14F-4D97-AF65-F5344CB8AC3E}">
        <p14:creationId xmlns:p14="http://schemas.microsoft.com/office/powerpoint/2010/main" val="357075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b="1" kern="1200" dirty="0">
                <a:solidFill>
                  <a:schemeClr val="tx1"/>
                </a:solidFill>
                <a:effectLst/>
                <a:latin typeface="+mn-lt"/>
                <a:ea typeface="+mn-ea"/>
                <a:cs typeface="+mn-cs"/>
              </a:rPr>
              <a:t>Increase rate</a:t>
            </a:r>
            <a:r>
              <a:rPr lang="en-US" sz="1200" b="1" kern="1200" baseline="0" dirty="0">
                <a:solidFill>
                  <a:schemeClr val="tx1"/>
                </a:solidFill>
                <a:effectLst/>
                <a:latin typeface="+mn-lt"/>
                <a:ea typeface="+mn-ea"/>
                <a:cs typeface="+mn-cs"/>
              </a:rPr>
              <a:t> to maintain minute ventilation.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24</a:t>
            </a:fld>
            <a:endParaRPr lang="en-US"/>
          </a:p>
        </p:txBody>
      </p:sp>
    </p:spTree>
    <p:extLst>
      <p:ext uri="{BB962C8B-B14F-4D97-AF65-F5344CB8AC3E}">
        <p14:creationId xmlns:p14="http://schemas.microsoft.com/office/powerpoint/2010/main" val="276610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b="1" kern="1200" dirty="0">
                <a:solidFill>
                  <a:schemeClr val="tx1"/>
                </a:solidFill>
                <a:effectLst/>
                <a:latin typeface="+mn-lt"/>
                <a:ea typeface="+mn-ea"/>
                <a:cs typeface="+mn-cs"/>
              </a:rPr>
              <a:t>ONLY If time</a:t>
            </a:r>
            <a:r>
              <a:rPr lang="en-US" sz="1200" kern="1200" dirty="0">
                <a:solidFill>
                  <a:schemeClr val="tx1"/>
                </a:solidFill>
                <a:effectLst/>
                <a:latin typeface="+mn-lt"/>
                <a:ea typeface="+mn-ea"/>
                <a:cs typeface="+mn-cs"/>
              </a:rPr>
              <a:t> – have patient double trigger vent.  </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Discuss how this creates a potential problem with </a:t>
            </a:r>
            <a:r>
              <a:rPr lang="en-US" sz="1200" kern="1200" dirty="0" err="1">
                <a:solidFill>
                  <a:schemeClr val="tx1"/>
                </a:solidFill>
                <a:effectLst/>
                <a:latin typeface="+mn-lt"/>
                <a:ea typeface="+mn-ea"/>
                <a:cs typeface="+mn-cs"/>
              </a:rPr>
              <a:t>overdistention</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Discuss strategies to combat this </a:t>
            </a:r>
            <a:r>
              <a:rPr lang="en-US" sz="1200" kern="1200" dirty="0" err="1">
                <a:solidFill>
                  <a:schemeClr val="tx1"/>
                </a:solidFill>
                <a:effectLst/>
                <a:latin typeface="+mn-lt"/>
                <a:ea typeface="+mn-ea"/>
                <a:cs typeface="+mn-cs"/>
              </a:rPr>
              <a:t>dyssynchrony</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If time- discuss severe hypoxia strategies (</a:t>
            </a:r>
            <a:r>
              <a:rPr lang="en-US" sz="1200" kern="1200" dirty="0" err="1">
                <a:solidFill>
                  <a:schemeClr val="tx1"/>
                </a:solidFill>
                <a:effectLst/>
                <a:latin typeface="+mn-lt"/>
                <a:ea typeface="+mn-ea"/>
                <a:cs typeface="+mn-cs"/>
              </a:rPr>
              <a:t>proning</a:t>
            </a:r>
            <a:r>
              <a:rPr lang="en-US" sz="1200" kern="1200" dirty="0">
                <a:solidFill>
                  <a:schemeClr val="tx1"/>
                </a:solidFill>
                <a:effectLst/>
                <a:latin typeface="+mn-lt"/>
                <a:ea typeface="+mn-ea"/>
                <a:cs typeface="+mn-cs"/>
              </a:rPr>
              <a:t>, NO, ECMO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Reiterate the need for excellent Vent Management w/ basic modes as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line.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26</a:t>
            </a:fld>
            <a:endParaRPr lang="en-US"/>
          </a:p>
        </p:txBody>
      </p:sp>
    </p:spTree>
    <p:extLst>
      <p:ext uri="{BB962C8B-B14F-4D97-AF65-F5344CB8AC3E}">
        <p14:creationId xmlns:p14="http://schemas.microsoft.com/office/powerpoint/2010/main" val="387503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Recognize air trapping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High</a:t>
            </a:r>
            <a:r>
              <a:rPr lang="en-US" sz="1200" b="1" kern="1200" baseline="0" dirty="0">
                <a:solidFill>
                  <a:schemeClr val="tx1"/>
                </a:solidFill>
                <a:effectLst/>
                <a:latin typeface="+mn-lt"/>
                <a:ea typeface="+mn-ea"/>
                <a:cs typeface="+mn-cs"/>
              </a:rPr>
              <a:t> peak pressures.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Air trapping on expiratory waveform </a:t>
            </a:r>
            <a:r>
              <a:rPr lang="en-US" sz="1200" kern="1200" dirty="0">
                <a:solidFill>
                  <a:schemeClr val="tx1"/>
                </a:solidFill>
                <a:effectLst/>
                <a:latin typeface="+mn-lt"/>
                <a:ea typeface="+mn-ea"/>
                <a:cs typeface="+mn-cs"/>
              </a:rPr>
              <a:t>– note this by expiratory waveform and high peak pressures.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that the peak pressure itself is not necessarily a problem.</a:t>
            </a:r>
            <a:r>
              <a:rPr lang="en-US" sz="1200" kern="1200" dirty="0">
                <a:solidFill>
                  <a:schemeClr val="tx1"/>
                </a:solidFill>
                <a:effectLst/>
                <a:latin typeface="+mn-lt"/>
                <a:ea typeface="+mn-ea"/>
                <a:cs typeface="+mn-cs"/>
              </a:rPr>
              <a:t>  2 reasons why peak may be high in this patient	</a:t>
            </a:r>
            <a:endParaRPr lang="en-US" sz="14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Increased resistance</a:t>
            </a:r>
            <a:endParaRPr lang="en-US" sz="14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Air trapping leading to dynamic hyperinflation (</a:t>
            </a:r>
            <a:r>
              <a:rPr lang="en-US" sz="1200" kern="1200" dirty="0" err="1">
                <a:solidFill>
                  <a:schemeClr val="tx1"/>
                </a:solidFill>
                <a:effectLst/>
                <a:latin typeface="+mn-lt"/>
                <a:ea typeface="+mn-ea"/>
                <a:cs typeface="+mn-cs"/>
              </a:rPr>
              <a:t>AutoPEEP</a:t>
            </a:r>
            <a:r>
              <a:rPr lang="en-US" sz="1200" kern="1200" dirty="0">
                <a:solidFill>
                  <a:schemeClr val="tx1"/>
                </a:solidFill>
                <a:effectLst/>
                <a:latin typeface="+mn-lt"/>
                <a:ea typeface="+mn-ea"/>
                <a:cs typeface="+mn-cs"/>
              </a:rPr>
              <a:t>) – we</a:t>
            </a:r>
            <a:r>
              <a:rPr lang="en-US" sz="1200" kern="1200" baseline="0" dirty="0">
                <a:solidFill>
                  <a:schemeClr val="tx1"/>
                </a:solidFill>
                <a:effectLst/>
                <a:latin typeface="+mn-lt"/>
                <a:ea typeface="+mn-ea"/>
                <a:cs typeface="+mn-cs"/>
              </a:rPr>
              <a:t> will discuss this more in a bit. </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29</a:t>
            </a:fld>
            <a:endParaRPr lang="en-US"/>
          </a:p>
        </p:txBody>
      </p:sp>
    </p:spTree>
    <p:extLst>
      <p:ext uri="{BB962C8B-B14F-4D97-AF65-F5344CB8AC3E}">
        <p14:creationId xmlns:p14="http://schemas.microsoft.com/office/powerpoint/2010/main" val="273828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A01D-B289-9510-505B-E8CA8B0CA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4EFDA-2DF0-50AA-190B-4E82454AC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4BEA9-3254-9428-105F-7256879B457A}"/>
              </a:ext>
            </a:extLst>
          </p:cNvPr>
          <p:cNvSpPr>
            <a:spLocks noGrp="1"/>
          </p:cNvSpPr>
          <p:nvPr>
            <p:ph type="body" idx="1"/>
          </p:nvPr>
        </p:nvSpPr>
        <p:spPr/>
        <p:txBody>
          <a:bodyPr/>
          <a:lstStyle/>
          <a:p>
            <a:r>
              <a:rPr lang="en-US" dirty="0"/>
              <a:t>Refer to the equation of</a:t>
            </a:r>
            <a:r>
              <a:rPr lang="en-US" baseline="0" dirty="0"/>
              <a:t> motion to show that the two components that make up the peak pressure are the elastic component (1/compliance) and the resistive component. </a:t>
            </a:r>
            <a:endParaRPr lang="en-US" dirty="0"/>
          </a:p>
          <a:p>
            <a:r>
              <a:rPr lang="en-US" dirty="0"/>
              <a:t>You can measure plateau</a:t>
            </a:r>
            <a:r>
              <a:rPr lang="en-US" baseline="0" dirty="0"/>
              <a:t> pressure w/ inspiratory pause by removing the flow portion of the equation of motion</a:t>
            </a:r>
            <a:endParaRPr lang="en-US" b="1" dirty="0"/>
          </a:p>
        </p:txBody>
      </p:sp>
      <p:sp>
        <p:nvSpPr>
          <p:cNvPr id="4" name="Slide Number Placeholder 3">
            <a:extLst>
              <a:ext uri="{FF2B5EF4-FFF2-40B4-BE49-F238E27FC236}">
                <a16:creationId xmlns:a16="http://schemas.microsoft.com/office/drawing/2014/main" id="{2A3E67A9-359E-BE39-2AFB-FD16AEF5A82D}"/>
              </a:ext>
            </a:extLst>
          </p:cNvPr>
          <p:cNvSpPr>
            <a:spLocks noGrp="1"/>
          </p:cNvSpPr>
          <p:nvPr>
            <p:ph type="sldNum" sz="quarter" idx="10"/>
          </p:nvPr>
        </p:nvSpPr>
        <p:spPr/>
        <p:txBody>
          <a:bodyPr/>
          <a:lstStyle/>
          <a:p>
            <a:fld id="{4C6E37CF-52C6-4CE3-A7C8-53702E4F4E6A}" type="slidenum">
              <a:rPr lang="en-US" smtClean="0"/>
              <a:t>30</a:t>
            </a:fld>
            <a:endParaRPr lang="en-US"/>
          </a:p>
        </p:txBody>
      </p:sp>
    </p:spTree>
    <p:extLst>
      <p:ext uri="{BB962C8B-B14F-4D97-AF65-F5344CB8AC3E}">
        <p14:creationId xmlns:p14="http://schemas.microsoft.com/office/powerpoint/2010/main" val="138859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9CD82-759C-4834-B99B-BE03633FE67F}" type="slidenum">
              <a:rPr lang="en-US" altLang="en-US"/>
              <a:pPr/>
              <a:t>5</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Let’s talk</a:t>
            </a:r>
            <a:r>
              <a:rPr lang="en-US" altLang="en-US" baseline="0" dirty="0"/>
              <a:t> about some basic characteristics of ventilator modes.  The first is the control variable.  This means the parameter that the ventilator (or the monkey inside) is watching and adjusting according to your specifications to achieve the goals of ventilation.  For our purposes, this is always either volume or pressure, but it usually cannot be both (more on next slide).  </a:t>
            </a:r>
            <a:endParaRPr lang="en-US" altLang="en-US" dirty="0"/>
          </a:p>
        </p:txBody>
      </p:sp>
    </p:spTree>
    <p:extLst>
      <p:ext uri="{BB962C8B-B14F-4D97-AF65-F5344CB8AC3E}">
        <p14:creationId xmlns:p14="http://schemas.microsoft.com/office/powerpoint/2010/main" val="745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How do we determine</a:t>
            </a:r>
            <a:r>
              <a:rPr lang="en-US" sz="1200" b="1" kern="1200" baseline="0" dirty="0">
                <a:solidFill>
                  <a:schemeClr val="tx1"/>
                </a:solidFill>
                <a:effectLst/>
                <a:latin typeface="+mn-lt"/>
                <a:ea typeface="+mn-ea"/>
                <a:cs typeface="+mn-cs"/>
              </a:rPr>
              <a:t> what the cause of the resistance is? </a:t>
            </a:r>
          </a:p>
          <a:p>
            <a:pPr lvl="0"/>
            <a:r>
              <a:rPr lang="en-US" sz="1200" kern="1200" dirty="0">
                <a:solidFill>
                  <a:schemeClr val="tx1"/>
                </a:solidFill>
                <a:effectLst/>
                <a:latin typeface="+mn-lt"/>
                <a:ea typeface="+mn-ea"/>
                <a:cs typeface="+mn-cs"/>
              </a:rPr>
              <a:t>2 reasons why peak may be high in this patient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 Increased resistance – caused by asthma, kinked tube, secretions,</a:t>
            </a:r>
            <a:r>
              <a:rPr lang="en-US" sz="1200" kern="1200" baseline="0" dirty="0">
                <a:solidFill>
                  <a:schemeClr val="tx1"/>
                </a:solidFill>
                <a:effectLst/>
                <a:latin typeface="+mn-lt"/>
                <a:ea typeface="+mn-ea"/>
                <a:cs typeface="+mn-cs"/>
              </a:rPr>
              <a:t> biting etc.  Need to evaluate this.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Air trapping is caused by dynamic hyperinflation (</a:t>
            </a:r>
            <a:r>
              <a:rPr lang="en-US" sz="1200" kern="1200" dirty="0" err="1">
                <a:solidFill>
                  <a:schemeClr val="tx1"/>
                </a:solidFill>
                <a:effectLst/>
                <a:latin typeface="+mn-lt"/>
                <a:ea typeface="+mn-ea"/>
                <a:cs typeface="+mn-cs"/>
              </a:rPr>
              <a:t>AutoPEEP</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do we evaluate for dynamic hyperinflation?  (Picture of expiratory hold – see blue arrow)</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31</a:t>
            </a:fld>
            <a:endParaRPr lang="en-US"/>
          </a:p>
        </p:txBody>
      </p:sp>
    </p:spTree>
    <p:extLst>
      <p:ext uri="{BB962C8B-B14F-4D97-AF65-F5344CB8AC3E}">
        <p14:creationId xmlns:p14="http://schemas.microsoft.com/office/powerpoint/2010/main" val="126658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normal lungs, expiration occurs very quickly.  This occurs because the</a:t>
            </a:r>
            <a:r>
              <a:rPr lang="en-US" baseline="0" dirty="0"/>
              <a:t> pressure in the lungs is higher than the pressure at the mouth and the natural recoil of the lungs and chest wall cause the patient to exhale until the pressure in the lungs and the pressure at the mouth (PEEP) are equal (left picture</a:t>
            </a:r>
            <a:r>
              <a:rPr lang="en-US" dirty="0"/>
              <a:t> However,</a:t>
            </a:r>
            <a:r>
              <a:rPr lang="en-US" baseline="0" dirty="0"/>
              <a:t> in a patient with obstruction (usually asthma or COPD), the ability to expire is prolonged.   Therefore, the pressure in the lungs does not decrease as quickly as it normally would.   We can see this on a ventilator by looking at the expiratory waveform.  In a patient who has obstruction, it will take longer for the expiratory flow to reach zero.  If the ventilator triggers a second breath before the exhalation phase is complete, some of the air from the prior breath is “trapped” in the lung.  This can lead to a phenomenon called dynamic hyperinflation.  </a:t>
            </a:r>
          </a:p>
          <a:p>
            <a:endParaRPr lang="en-US" baseline="0" dirty="0"/>
          </a:p>
          <a:p>
            <a:r>
              <a:rPr lang="en-US" baseline="0" dirty="0"/>
              <a:t>An end expiratory pause is simply a measure of the Static pressure of the lungs just before the ventilator triggers.  If air trapping and dynamic hyperinflation are occurring, this will be demonstrated because the pressure generated by the inward elastic recoil of the lungs/chest wall will be higher than the PEEP (</a:t>
            </a:r>
            <a:r>
              <a:rPr lang="en-US" baseline="0" dirty="0" err="1"/>
              <a:t>ie</a:t>
            </a:r>
            <a:r>
              <a:rPr lang="en-US" baseline="0" dirty="0"/>
              <a:t>: the two are not at equilibrium).   </a:t>
            </a:r>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32</a:t>
            </a:fld>
            <a:endParaRPr lang="en-US"/>
          </a:p>
        </p:txBody>
      </p:sp>
    </p:spTree>
    <p:extLst>
      <p:ext uri="{BB962C8B-B14F-4D97-AF65-F5344CB8AC3E}">
        <p14:creationId xmlns:p14="http://schemas.microsoft.com/office/powerpoint/2010/main" val="215728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33</a:t>
            </a:fld>
            <a:endParaRPr lang="en-US"/>
          </a:p>
        </p:txBody>
      </p:sp>
    </p:spTree>
    <p:extLst>
      <p:ext uri="{BB962C8B-B14F-4D97-AF65-F5344CB8AC3E}">
        <p14:creationId xmlns:p14="http://schemas.microsoft.com/office/powerpoint/2010/main" val="145054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r>
              <a:rPr lang="en-US" sz="1200" kern="1200" dirty="0">
                <a:solidFill>
                  <a:schemeClr val="tx1"/>
                </a:solidFill>
                <a:effectLst/>
                <a:latin typeface="+mn-lt"/>
                <a:ea typeface="+mn-ea"/>
                <a:cs typeface="+mn-cs"/>
              </a:rPr>
              <a:t>Step 1: </a:t>
            </a:r>
            <a:r>
              <a:rPr lang="en-US" sz="1200" b="1" kern="1200" dirty="0">
                <a:solidFill>
                  <a:schemeClr val="tx1"/>
                </a:solidFill>
                <a:effectLst/>
                <a:latin typeface="+mn-lt"/>
                <a:ea typeface="+mn-ea"/>
                <a:cs typeface="+mn-cs"/>
              </a:rPr>
              <a:t>Increase expiratory time (</a:t>
            </a:r>
            <a:r>
              <a:rPr lang="en-US" sz="1200" kern="1200" dirty="0">
                <a:solidFill>
                  <a:schemeClr val="tx1"/>
                </a:solidFill>
                <a:effectLst/>
                <a:latin typeface="+mn-lt"/>
                <a:ea typeface="+mn-ea"/>
                <a:cs typeface="+mn-cs"/>
              </a:rPr>
              <a:t>lower rate, lower tidal volume or lower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-time)</a:t>
            </a:r>
            <a:endParaRPr lang="en-US" sz="1400" kern="1200" dirty="0">
              <a:solidFill>
                <a:schemeClr val="tx1"/>
              </a:solidFill>
              <a:effectLst/>
              <a:latin typeface="+mn-lt"/>
              <a:ea typeface="+mn-ea"/>
              <a:cs typeface="+mn-cs"/>
            </a:endParaRPr>
          </a:p>
          <a:p>
            <a:pPr lvl="6"/>
            <a:r>
              <a:rPr lang="en-US" sz="1200" kern="1200" dirty="0">
                <a:solidFill>
                  <a:schemeClr val="tx1"/>
                </a:solidFill>
                <a:effectLst/>
                <a:latin typeface="+mn-lt"/>
                <a:ea typeface="+mn-ea"/>
                <a:cs typeface="+mn-cs"/>
              </a:rPr>
              <a:t>Emphasize that lowering </a:t>
            </a:r>
            <a:r>
              <a:rPr lang="en-US" sz="1200" kern="1200" dirty="0" err="1">
                <a:solidFill>
                  <a:schemeClr val="tx1"/>
                </a:solidFill>
                <a:effectLst/>
                <a:latin typeface="+mn-lt"/>
                <a:ea typeface="+mn-ea"/>
                <a:cs typeface="+mn-cs"/>
              </a:rPr>
              <a:t>resp</a:t>
            </a:r>
            <a:r>
              <a:rPr lang="en-US" sz="1200" kern="1200" dirty="0">
                <a:solidFill>
                  <a:schemeClr val="tx1"/>
                </a:solidFill>
                <a:effectLst/>
                <a:latin typeface="+mn-lt"/>
                <a:ea typeface="+mn-ea"/>
                <a:cs typeface="+mn-cs"/>
              </a:rPr>
              <a:t> rate gives you the biggest increase in expiratory time relative to the other two parameters. </a:t>
            </a:r>
            <a:endParaRPr lang="en-US" sz="1400" kern="1200" dirty="0">
              <a:solidFill>
                <a:schemeClr val="tx1"/>
              </a:solidFill>
              <a:effectLst/>
              <a:latin typeface="+mn-lt"/>
              <a:ea typeface="+mn-ea"/>
              <a:cs typeface="+mn-cs"/>
            </a:endParaRPr>
          </a:p>
          <a:p>
            <a:pPr lvl="7"/>
            <a:r>
              <a:rPr lang="en-US" sz="1200" kern="1200" dirty="0">
                <a:solidFill>
                  <a:schemeClr val="tx1"/>
                </a:solidFill>
                <a:effectLst/>
                <a:latin typeface="+mn-lt"/>
                <a:ea typeface="+mn-ea"/>
                <a:cs typeface="+mn-cs"/>
              </a:rPr>
              <a:t>To maintain minute ventilation at lower rate, may have to increase </a:t>
            </a:r>
            <a:r>
              <a:rPr lang="en-US" sz="1200" kern="1200" dirty="0" err="1">
                <a:solidFill>
                  <a:schemeClr val="tx1"/>
                </a:solidFill>
                <a:effectLst/>
                <a:latin typeface="+mn-lt"/>
                <a:ea typeface="+mn-ea"/>
                <a:cs typeface="+mn-cs"/>
              </a:rPr>
              <a:t>Vt</a:t>
            </a:r>
            <a:r>
              <a:rPr lang="en-US" sz="1200" kern="1200" dirty="0">
                <a:solidFill>
                  <a:schemeClr val="tx1"/>
                </a:solidFill>
                <a:effectLst/>
                <a:latin typeface="+mn-lt"/>
                <a:ea typeface="+mn-ea"/>
                <a:cs typeface="+mn-cs"/>
              </a:rPr>
              <a:t> (only time where violating the 6-8cc/kg rule may be acceptable)</a:t>
            </a:r>
            <a:endParaRPr lang="en-US" sz="1400" kern="1200" dirty="0">
              <a:solidFill>
                <a:schemeClr val="tx1"/>
              </a:solidFill>
              <a:effectLst/>
              <a:latin typeface="+mn-lt"/>
              <a:ea typeface="+mn-ea"/>
              <a:cs typeface="+mn-cs"/>
            </a:endParaRPr>
          </a:p>
          <a:p>
            <a:pPr lvl="6"/>
            <a:r>
              <a:rPr lang="en-US" sz="1200" kern="1200" dirty="0">
                <a:solidFill>
                  <a:schemeClr val="tx1"/>
                </a:solidFill>
                <a:effectLst/>
                <a:latin typeface="+mn-lt"/>
                <a:ea typeface="+mn-ea"/>
                <a:cs typeface="+mn-cs"/>
              </a:rPr>
              <a:t>Discuss how to look for expiratory flow returning to zero at end expiration.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34</a:t>
            </a:fld>
            <a:endParaRPr lang="en-US"/>
          </a:p>
        </p:txBody>
      </p:sp>
    </p:spTree>
    <p:extLst>
      <p:ext uri="{BB962C8B-B14F-4D97-AF65-F5344CB8AC3E}">
        <p14:creationId xmlns:p14="http://schemas.microsoft.com/office/powerpoint/2010/main" val="350229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 lowering respiratory rate</a:t>
            </a:r>
            <a:r>
              <a:rPr lang="en-US" baseline="0" dirty="0"/>
              <a:t> alone is that it will lower your minute ventilation. </a:t>
            </a:r>
          </a:p>
        </p:txBody>
      </p:sp>
      <p:sp>
        <p:nvSpPr>
          <p:cNvPr id="4" name="Slide Number Placeholder 3"/>
          <p:cNvSpPr>
            <a:spLocks noGrp="1"/>
          </p:cNvSpPr>
          <p:nvPr>
            <p:ph type="sldNum" sz="quarter" idx="10"/>
          </p:nvPr>
        </p:nvSpPr>
        <p:spPr/>
        <p:txBody>
          <a:bodyPr/>
          <a:lstStyle/>
          <a:p>
            <a:fld id="{4C6E37CF-52C6-4CE3-A7C8-53702E4F4E6A}" type="slidenum">
              <a:rPr lang="en-US" smtClean="0"/>
              <a:t>35</a:t>
            </a:fld>
            <a:endParaRPr lang="en-US"/>
          </a:p>
        </p:txBody>
      </p:sp>
    </p:spTree>
    <p:extLst>
      <p:ext uri="{BB962C8B-B14F-4D97-AF65-F5344CB8AC3E}">
        <p14:creationId xmlns:p14="http://schemas.microsoft.com/office/powerpoint/2010/main" val="98792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despite higher </a:t>
            </a:r>
            <a:r>
              <a:rPr lang="en-US" dirty="0" err="1"/>
              <a:t>Vt</a:t>
            </a:r>
            <a:r>
              <a:rPr lang="en-US" dirty="0"/>
              <a:t>, the marked increase in expiratory time allows the flow rate to go to zero (blue arrow).  </a:t>
            </a:r>
          </a:p>
          <a:p>
            <a:endParaRPr lang="en-US" dirty="0"/>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36</a:t>
            </a:fld>
            <a:endParaRPr lang="en-US"/>
          </a:p>
        </p:txBody>
      </p:sp>
    </p:spTree>
    <p:extLst>
      <p:ext uri="{BB962C8B-B14F-4D97-AF65-F5344CB8AC3E}">
        <p14:creationId xmlns:p14="http://schemas.microsoft.com/office/powerpoint/2010/main" val="19181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E37CF-52C6-4CE3-A7C8-53702E4F4E6A}" type="slidenum">
              <a:rPr lang="en-US" smtClean="0"/>
              <a:t>39</a:t>
            </a:fld>
            <a:endParaRPr lang="en-US"/>
          </a:p>
        </p:txBody>
      </p:sp>
    </p:spTree>
    <p:extLst>
      <p:ext uri="{BB962C8B-B14F-4D97-AF65-F5344CB8AC3E}">
        <p14:creationId xmlns:p14="http://schemas.microsoft.com/office/powerpoint/2010/main" val="400369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rPr>
              <a:t>P</a:t>
            </a:r>
            <a:r>
              <a:rPr lang="en-US" sz="1200" b="1" baseline="-25000" dirty="0" err="1">
                <a:solidFill>
                  <a:srgbClr val="FF0000"/>
                </a:solidFill>
              </a:rPr>
              <a:t>vent</a:t>
            </a:r>
            <a:r>
              <a:rPr lang="en-US" sz="1200" b="1" baseline="-25000" dirty="0">
                <a:solidFill>
                  <a:srgbClr val="FF0000"/>
                </a:solidFill>
              </a:rPr>
              <a:t> =</a:t>
            </a:r>
            <a:r>
              <a:rPr lang="en-US" sz="1200" b="1" dirty="0">
                <a:solidFill>
                  <a:srgbClr val="FF0000"/>
                </a:solidFill>
              </a:rPr>
              <a:t> </a:t>
            </a:r>
            <a:r>
              <a:rPr lang="en-US" sz="1200" b="1" dirty="0" err="1">
                <a:solidFill>
                  <a:srgbClr val="FF0000"/>
                </a:solidFill>
              </a:rPr>
              <a:t>Elastance</a:t>
            </a:r>
            <a:r>
              <a:rPr lang="en-US" sz="1200" b="1" dirty="0">
                <a:solidFill>
                  <a:srgbClr val="FF0000"/>
                </a:solidFill>
              </a:rPr>
              <a:t> x Volume + Resistance x Flow</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6</a:t>
            </a:fld>
            <a:endParaRPr lang="en-US"/>
          </a:p>
        </p:txBody>
      </p:sp>
    </p:spTree>
    <p:extLst>
      <p:ext uri="{BB962C8B-B14F-4D97-AF65-F5344CB8AC3E}">
        <p14:creationId xmlns:p14="http://schemas.microsoft.com/office/powerpoint/2010/main" val="186908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9</a:t>
            </a:fld>
            <a:endParaRPr lang="en-US"/>
          </a:p>
        </p:txBody>
      </p:sp>
    </p:spTree>
    <p:extLst>
      <p:ext uri="{BB962C8B-B14F-4D97-AF65-F5344CB8AC3E}">
        <p14:creationId xmlns:p14="http://schemas.microsoft.com/office/powerpoint/2010/main" val="300311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 PaO2 is below ARDS guideline recommended goal 55-80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can we change that might help improve the O2?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PEEP</a:t>
            </a:r>
            <a:r>
              <a:rPr lang="en-US" sz="1200" b="1" kern="1200" baseline="0" dirty="0">
                <a:solidFill>
                  <a:schemeClr val="tx1"/>
                </a:solidFill>
                <a:effectLst/>
                <a:latin typeface="+mn-lt"/>
                <a:ea typeface="+mn-ea"/>
                <a:cs typeface="+mn-cs"/>
              </a:rPr>
              <a:t> or FIO2%</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12</a:t>
            </a:fld>
            <a:endParaRPr lang="en-US"/>
          </a:p>
        </p:txBody>
      </p:sp>
    </p:spTree>
    <p:extLst>
      <p:ext uri="{BB962C8B-B14F-4D97-AF65-F5344CB8AC3E}">
        <p14:creationId xmlns:p14="http://schemas.microsoft.com/office/powerpoint/2010/main" val="301533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Decreases atelectasis and decreases shunt to improve V/Q mismatch</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13</a:t>
            </a:fld>
            <a:endParaRPr lang="en-US"/>
          </a:p>
        </p:txBody>
      </p:sp>
    </p:spTree>
    <p:extLst>
      <p:ext uri="{BB962C8B-B14F-4D97-AF65-F5344CB8AC3E}">
        <p14:creationId xmlns:p14="http://schemas.microsoft.com/office/powerpoint/2010/main" val="165784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ARDS, surfactant dysregulation increases surface tension.  Repeated alveolar closure in these situations increases inflammation, leading to ARDS proliferation.  Discuss that PEEP also helps prevent this by keeping the PV curve in the “safe zone” between atelectasis and overdistention. </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14</a:t>
            </a:fld>
            <a:endParaRPr lang="en-US"/>
          </a:p>
        </p:txBody>
      </p:sp>
    </p:spTree>
    <p:extLst>
      <p:ext uri="{BB962C8B-B14F-4D97-AF65-F5344CB8AC3E}">
        <p14:creationId xmlns:p14="http://schemas.microsoft.com/office/powerpoint/2010/main" val="22224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the QR</a:t>
            </a:r>
            <a:r>
              <a:rPr lang="en-US" baseline="0" dirty="0"/>
              <a:t> code to get the </a:t>
            </a:r>
            <a:r>
              <a:rPr lang="en-US" baseline="0" dirty="0" err="1"/>
              <a:t>ARDSNet</a:t>
            </a:r>
            <a:r>
              <a:rPr lang="en-US" baseline="0" dirty="0"/>
              <a:t> Table</a:t>
            </a:r>
          </a:p>
          <a:p>
            <a:endParaRPr lang="en-US" baseline="0" dirty="0"/>
          </a:p>
          <a:p>
            <a:r>
              <a:rPr lang="en-US" b="1" baseline="0" dirty="0"/>
              <a:t>Note to learners that in both low PEEP and high PEEP table the next increment up for this patient would be to increase the PEEP. </a:t>
            </a:r>
            <a:endParaRPr lang="en-US" b="1" dirty="0"/>
          </a:p>
        </p:txBody>
      </p:sp>
      <p:sp>
        <p:nvSpPr>
          <p:cNvPr id="4" name="Slide Number Placeholder 3"/>
          <p:cNvSpPr>
            <a:spLocks noGrp="1"/>
          </p:cNvSpPr>
          <p:nvPr>
            <p:ph type="sldNum" sz="quarter" idx="10"/>
          </p:nvPr>
        </p:nvSpPr>
        <p:spPr/>
        <p:txBody>
          <a:bodyPr/>
          <a:lstStyle/>
          <a:p>
            <a:fld id="{4C6E37CF-52C6-4CE3-A7C8-53702E4F4E6A}" type="slidenum">
              <a:rPr lang="en-US" smtClean="0"/>
              <a:t>15</a:t>
            </a:fld>
            <a:endParaRPr lang="en-US"/>
          </a:p>
        </p:txBody>
      </p:sp>
    </p:spTree>
    <p:extLst>
      <p:ext uri="{BB962C8B-B14F-4D97-AF65-F5344CB8AC3E}">
        <p14:creationId xmlns:p14="http://schemas.microsoft.com/office/powerpoint/2010/main" val="13123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Review components that drive plateau (Tidal volume and PEEP)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PEEP has changed</a:t>
            </a:r>
            <a:r>
              <a:rPr lang="en-US" sz="1200" kern="1200" baseline="0" dirty="0">
                <a:solidFill>
                  <a:schemeClr val="tx1"/>
                </a:solidFill>
                <a:effectLst/>
                <a:latin typeface="+mn-lt"/>
                <a:ea typeface="+mn-ea"/>
                <a:cs typeface="+mn-cs"/>
              </a:rPr>
              <a:t> from 5 to 10 and the peak pressure has increased from 33 to 36.  (If your group is catching on quickly, note that this discrepancy implies improved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17</a:t>
            </a:fld>
            <a:endParaRPr lang="en-US"/>
          </a:p>
        </p:txBody>
      </p:sp>
    </p:spTree>
    <p:extLst>
      <p:ext uri="{BB962C8B-B14F-4D97-AF65-F5344CB8AC3E}">
        <p14:creationId xmlns:p14="http://schemas.microsoft.com/office/powerpoint/2010/main" val="147863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8AD2FF-2809-4190-B3DD-166C0B057FD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75985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423157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81323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876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AD2FF-2809-4190-B3DD-166C0B057FD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68863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8AD2FF-2809-4190-B3DD-166C0B057FD6}"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51391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AD2FF-2809-4190-B3DD-166C0B057FD6}" type="datetimeFigureOut">
              <a:rPr lang="en-US" smtClean="0"/>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139637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AD2FF-2809-4190-B3DD-166C0B057FD6}" type="datetimeFigureOut">
              <a:rPr lang="en-US" smtClean="0"/>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40336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D2FF-2809-4190-B3DD-166C0B057FD6}"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02902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AD2FF-2809-4190-B3DD-166C0B057FD6}"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74474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AD2FF-2809-4190-B3DD-166C0B057FD6}"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10261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D2FF-2809-4190-B3DD-166C0B057FD6}" type="datetimeFigureOut">
              <a:rPr lang="en-US" smtClean="0"/>
              <a:t>5/6/25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C3D1F-A608-4395-9511-3F2BD0295EB7}" type="slidenum">
              <a:rPr lang="en-US" smtClean="0"/>
              <a:t>‹#›</a:t>
            </a:fld>
            <a:endParaRPr lang="en-US"/>
          </a:p>
        </p:txBody>
      </p:sp>
    </p:spTree>
    <p:extLst>
      <p:ext uri="{BB962C8B-B14F-4D97-AF65-F5344CB8AC3E}">
        <p14:creationId xmlns:p14="http://schemas.microsoft.com/office/powerpoint/2010/main" val="383380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horacic.atlassian.net/wiki"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rbcattendee@thoraci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21" y="1967266"/>
            <a:ext cx="3203649" cy="2547257"/>
          </a:xfrm>
          <a:prstGeom prst="rect">
            <a:avLst/>
          </a:prstGeom>
          <a:noFill/>
        </p:spPr>
        <p:txBody>
          <a:bodyPr vert="horz" lIns="91440" tIns="45720" rIns="91440" bIns="45720" rtlCol="0" anchor="ctr">
            <a:normAutofit/>
          </a:bodyPr>
          <a:lstStyle/>
          <a:p>
            <a:pPr algn="ctr">
              <a:lnSpc>
                <a:spcPct val="90000"/>
              </a:lnSpc>
              <a:spcBef>
                <a:spcPct val="0"/>
              </a:spcBef>
              <a:spcAft>
                <a:spcPts val="1000"/>
              </a:spcAft>
            </a:pPr>
            <a:r>
              <a:rPr lang="en-US" sz="2500" kern="1200" dirty="0">
                <a:solidFill>
                  <a:srgbClr val="FFFFFF"/>
                </a:solidFill>
                <a:effectLst/>
                <a:latin typeface="+mj-lt"/>
                <a:ea typeface="+mj-ea"/>
                <a:cs typeface="+mj-cs"/>
              </a:rPr>
              <a:t>Ventilator Management</a:t>
            </a:r>
          </a:p>
          <a:p>
            <a:pPr algn="ctr">
              <a:lnSpc>
                <a:spcPct val="90000"/>
              </a:lnSpc>
              <a:spcBef>
                <a:spcPct val="0"/>
              </a:spcBef>
              <a:spcAft>
                <a:spcPts val="1000"/>
              </a:spcAft>
            </a:pPr>
            <a:r>
              <a:rPr lang="en-US" sz="2500" dirty="0">
                <a:solidFill>
                  <a:srgbClr val="FFFFFF"/>
                </a:solidFill>
                <a:latin typeface="+mj-lt"/>
                <a:ea typeface="+mj-ea"/>
                <a:cs typeface="+mj-cs"/>
              </a:rPr>
              <a:t>Virtual Session</a:t>
            </a:r>
            <a:endParaRPr lang="en-US" sz="2500" kern="1200" dirty="0">
              <a:solidFill>
                <a:srgbClr val="FFFFFF"/>
              </a:solidFill>
              <a:effectLst/>
              <a:latin typeface="+mj-lt"/>
              <a:ea typeface="+mj-ea"/>
              <a:cs typeface="+mj-cs"/>
            </a:endParaRPr>
          </a:p>
          <a:p>
            <a:pPr algn="ctr">
              <a:lnSpc>
                <a:spcPct val="90000"/>
              </a:lnSpc>
              <a:spcBef>
                <a:spcPct val="0"/>
              </a:spcBef>
              <a:spcAft>
                <a:spcPts val="1000"/>
              </a:spcAft>
              <a:tabLst>
                <a:tab pos="2743200" algn="ctr"/>
                <a:tab pos="4585335" algn="l"/>
              </a:tabLst>
            </a:pPr>
            <a:r>
              <a:rPr lang="en-US" sz="2500" kern="1200" dirty="0">
                <a:solidFill>
                  <a:srgbClr val="FFFFFF"/>
                </a:solidFill>
                <a:effectLst/>
                <a:latin typeface="+mj-lt"/>
                <a:ea typeface="+mj-ea"/>
                <a:cs typeface="+mj-cs"/>
              </a:rPr>
              <a:t>ATS RBC 2025</a:t>
            </a:r>
          </a:p>
          <a:p>
            <a:pPr algn="ctr">
              <a:lnSpc>
                <a:spcPct val="90000"/>
              </a:lnSpc>
              <a:spcBef>
                <a:spcPct val="0"/>
              </a:spcBef>
            </a:pPr>
            <a:r>
              <a:rPr lang="en-US" sz="2500" kern="1200" dirty="0">
                <a:solidFill>
                  <a:srgbClr val="FFFFFF"/>
                </a:solidFill>
                <a:effectLst/>
                <a:latin typeface="+mj-lt"/>
                <a:ea typeface="+mj-ea"/>
                <a:cs typeface="+mj-cs"/>
              </a:rPr>
              <a:t>Kavitha </a:t>
            </a:r>
            <a:r>
              <a:rPr lang="en-US" sz="2500" kern="1200" dirty="0" err="1">
                <a:solidFill>
                  <a:srgbClr val="FFFFFF"/>
                </a:solidFill>
                <a:effectLst/>
                <a:latin typeface="+mj-lt"/>
                <a:ea typeface="+mj-ea"/>
                <a:cs typeface="+mj-cs"/>
              </a:rPr>
              <a:t>Bagavathy</a:t>
            </a:r>
            <a:r>
              <a:rPr lang="en-US" sz="2500" kern="1200" dirty="0">
                <a:solidFill>
                  <a:srgbClr val="FFFFFF"/>
                </a:solidFill>
                <a:latin typeface="+mj-lt"/>
                <a:ea typeface="+mj-ea"/>
                <a:cs typeface="+mj-cs"/>
              </a:rPr>
              <a:t>, MD  </a:t>
            </a:r>
            <a:r>
              <a:rPr lang="en-US" sz="2500" kern="1200" dirty="0">
                <a:solidFill>
                  <a:srgbClr val="FFFFFF"/>
                </a:solidFill>
                <a:effectLst/>
                <a:latin typeface="+mj-lt"/>
                <a:ea typeface="+mj-ea"/>
                <a:cs typeface="+mj-cs"/>
              </a:rPr>
              <a:t>Ren Ashton, MD</a:t>
            </a:r>
            <a:endParaRPr lang="en-US" sz="25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A7CFB94B-6ED5-D7A3-CDD6-CF46B9D7B53A}"/>
              </a:ext>
            </a:extLst>
          </p:cNvPr>
          <p:cNvPicPr>
            <a:picLocks noChangeAspect="1"/>
          </p:cNvPicPr>
          <p:nvPr/>
        </p:nvPicPr>
        <p:blipFill>
          <a:blip r:embed="rId2"/>
          <a:stretch>
            <a:fillRect/>
          </a:stretch>
        </p:blipFill>
        <p:spPr>
          <a:xfrm>
            <a:off x="5204885" y="2092286"/>
            <a:ext cx="6739360" cy="2251114"/>
          </a:xfrm>
          <a:prstGeom prst="rect">
            <a:avLst/>
          </a:prstGeom>
        </p:spPr>
      </p:pic>
    </p:spTree>
    <p:extLst>
      <p:ext uri="{BB962C8B-B14F-4D97-AF65-F5344CB8AC3E}">
        <p14:creationId xmlns:p14="http://schemas.microsoft.com/office/powerpoint/2010/main" val="74692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4565" y="2832100"/>
            <a:ext cx="8398435" cy="707886"/>
          </a:xfrm>
          <a:prstGeom prst="rect">
            <a:avLst/>
          </a:prstGeom>
          <a:noFill/>
        </p:spPr>
        <p:txBody>
          <a:bodyPr wrap="square" rtlCol="0">
            <a:spAutoFit/>
          </a:bodyPr>
          <a:lstStyle/>
          <a:p>
            <a:r>
              <a:rPr lang="en-US" sz="4000" b="1" dirty="0"/>
              <a:t> BREAK OUT SESSIONS START NOW</a:t>
            </a:r>
          </a:p>
        </p:txBody>
      </p:sp>
    </p:spTree>
    <p:extLst>
      <p:ext uri="{BB962C8B-B14F-4D97-AF65-F5344CB8AC3E}">
        <p14:creationId xmlns:p14="http://schemas.microsoft.com/office/powerpoint/2010/main" val="32714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200329"/>
          </a:xfrm>
          <a:prstGeom prst="rect">
            <a:avLst/>
          </a:prstGeom>
          <a:noFill/>
        </p:spPr>
        <p:txBody>
          <a:bodyPr wrap="square" rtlCol="0">
            <a:spAutoFit/>
          </a:bodyPr>
          <a:lstStyle/>
          <a:p>
            <a:r>
              <a:rPr lang="en-US" sz="7200" dirty="0"/>
              <a:t>CASE 1: ARDS</a:t>
            </a:r>
          </a:p>
        </p:txBody>
      </p:sp>
    </p:spTree>
    <p:extLst>
      <p:ext uri="{BB962C8B-B14F-4D97-AF65-F5344CB8AC3E}">
        <p14:creationId xmlns:p14="http://schemas.microsoft.com/office/powerpoint/2010/main" val="193577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21727" cy="1325563"/>
          </a:xfrm>
        </p:spPr>
        <p:txBody>
          <a:bodyPr/>
          <a:lstStyle/>
          <a:p>
            <a:r>
              <a:rPr lang="en-US" dirty="0"/>
              <a:t>You receive a blood gas</a:t>
            </a:r>
          </a:p>
        </p:txBody>
      </p:sp>
      <p:sp>
        <p:nvSpPr>
          <p:cNvPr id="3" name="Content Placeholder 2"/>
          <p:cNvSpPr>
            <a:spLocks noGrp="1"/>
          </p:cNvSpPr>
          <p:nvPr>
            <p:ph idx="1"/>
          </p:nvPr>
        </p:nvSpPr>
        <p:spPr/>
        <p:txBody>
          <a:bodyPr/>
          <a:lstStyle/>
          <a:p>
            <a:r>
              <a:rPr lang="en-US" dirty="0"/>
              <a:t>pH 7.32</a:t>
            </a:r>
          </a:p>
          <a:p>
            <a:r>
              <a:rPr lang="en-US" dirty="0"/>
              <a:t>PaCO</a:t>
            </a:r>
            <a:r>
              <a:rPr lang="en-US" baseline="-25000" dirty="0"/>
              <a:t>2</a:t>
            </a:r>
            <a:r>
              <a:rPr lang="en-US" dirty="0"/>
              <a:t> 65 mmHg</a:t>
            </a:r>
          </a:p>
          <a:p>
            <a:r>
              <a:rPr lang="en-US" dirty="0"/>
              <a:t>PaO</a:t>
            </a:r>
            <a:r>
              <a:rPr lang="en-US" baseline="-25000" dirty="0"/>
              <a:t>2</a:t>
            </a:r>
            <a:r>
              <a:rPr lang="en-US" dirty="0"/>
              <a:t> 50 mmHg</a:t>
            </a:r>
          </a:p>
          <a:p>
            <a:endParaRPr lang="en-US" dirty="0"/>
          </a:p>
          <a:p>
            <a:pPr marL="0" indent="0">
              <a:buNone/>
            </a:pPr>
            <a:endParaRPr lang="en-US" dirty="0"/>
          </a:p>
        </p:txBody>
      </p:sp>
      <p:sp>
        <p:nvSpPr>
          <p:cNvPr id="4" name="TextBox 3"/>
          <p:cNvSpPr txBox="1"/>
          <p:nvPr/>
        </p:nvSpPr>
        <p:spPr>
          <a:xfrm>
            <a:off x="838200" y="5604014"/>
            <a:ext cx="11315700" cy="707886"/>
          </a:xfrm>
          <a:prstGeom prst="rect">
            <a:avLst/>
          </a:prstGeom>
          <a:noFill/>
        </p:spPr>
        <p:txBody>
          <a:bodyPr wrap="square" rtlCol="0">
            <a:spAutoFit/>
          </a:bodyPr>
          <a:lstStyle/>
          <a:p>
            <a:pPr algn="ctr"/>
            <a:r>
              <a:rPr lang="en-US" sz="4000" dirty="0"/>
              <a:t>Should we make any changes to the ventilator? </a:t>
            </a: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0039" r="16650" b="11249"/>
          <a:stretch/>
        </p:blipFill>
        <p:spPr>
          <a:xfrm>
            <a:off x="4308765" y="40869"/>
            <a:ext cx="7854602" cy="5563145"/>
          </a:xfrm>
          <a:prstGeom prst="rect">
            <a:avLst/>
          </a:prstGeom>
        </p:spPr>
      </p:pic>
    </p:spTree>
    <p:extLst>
      <p:ext uri="{BB962C8B-B14F-4D97-AF65-F5344CB8AC3E}">
        <p14:creationId xmlns:p14="http://schemas.microsoft.com/office/powerpoint/2010/main" val="10928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PEEP help improve PaO2? </a:t>
            </a:r>
          </a:p>
        </p:txBody>
      </p:sp>
      <p:pic>
        <p:nvPicPr>
          <p:cNvPr id="2050" name="Picture 2" descr="Ventilation Perfusion Mismatch - The Airway Jedi. Dead space vs. Shunt"/>
          <p:cNvPicPr>
            <a:picLocks noChangeAspect="1" noChangeArrowheads="1"/>
          </p:cNvPicPr>
          <p:nvPr/>
        </p:nvPicPr>
        <p:blipFill rotWithShape="1">
          <a:blip r:embed="rId3">
            <a:extLst>
              <a:ext uri="{28A0092B-C50C-407E-A947-70E740481C1C}">
                <a14:useLocalDpi xmlns:a14="http://schemas.microsoft.com/office/drawing/2010/main" val="0"/>
              </a:ext>
            </a:extLst>
          </a:blip>
          <a:srcRect r="48403"/>
          <a:stretch/>
        </p:blipFill>
        <p:spPr bwMode="auto">
          <a:xfrm>
            <a:off x="4356100" y="2049399"/>
            <a:ext cx="4356100" cy="4505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4700" y="2049399"/>
            <a:ext cx="1663700" cy="400110"/>
          </a:xfrm>
          <a:prstGeom prst="rect">
            <a:avLst/>
          </a:prstGeom>
          <a:solidFill>
            <a:schemeClr val="bg1"/>
          </a:solidFill>
        </p:spPr>
        <p:txBody>
          <a:bodyPr wrap="square" rtlCol="0">
            <a:spAutoFit/>
          </a:bodyPr>
          <a:lstStyle/>
          <a:p>
            <a:r>
              <a:rPr lang="en-US" sz="2000" dirty="0"/>
              <a:t>Atelectasis</a:t>
            </a:r>
          </a:p>
        </p:txBody>
      </p:sp>
      <p:sp>
        <p:nvSpPr>
          <p:cNvPr id="5" name="Rectangle 4"/>
          <p:cNvSpPr/>
          <p:nvPr/>
        </p:nvSpPr>
        <p:spPr>
          <a:xfrm>
            <a:off x="4356100" y="2400300"/>
            <a:ext cx="114300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35E1870-29C5-B53B-429F-45E08CD14C91}"/>
                  </a:ext>
                </a:extLst>
              </p14:cNvPr>
              <p14:cNvContentPartPr/>
              <p14:nvPr/>
            </p14:nvContentPartPr>
            <p14:xfrm>
              <a:off x="7761308" y="2941472"/>
              <a:ext cx="500400" cy="679320"/>
            </p14:xfrm>
          </p:contentPart>
        </mc:Choice>
        <mc:Fallback xmlns="">
          <p:pic>
            <p:nvPicPr>
              <p:cNvPr id="7" name="Ink 6">
                <a:extLst>
                  <a:ext uri="{FF2B5EF4-FFF2-40B4-BE49-F238E27FC236}">
                    <a16:creationId xmlns:a16="http://schemas.microsoft.com/office/drawing/2014/main" id="{A35E1870-29C5-B53B-429F-45E08CD14C91}"/>
                  </a:ext>
                </a:extLst>
              </p:cNvPr>
              <p:cNvPicPr/>
              <p:nvPr/>
            </p:nvPicPr>
            <p:blipFill>
              <a:blip r:embed="rId5"/>
              <a:stretch>
                <a:fillRect/>
              </a:stretch>
            </p:blipFill>
            <p:spPr>
              <a:xfrm>
                <a:off x="7752668" y="2932472"/>
                <a:ext cx="51804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EBF1007-C006-D061-2B1B-7FC8716200BD}"/>
                  </a:ext>
                </a:extLst>
              </p14:cNvPr>
              <p14:cNvContentPartPr/>
              <p14:nvPr/>
            </p14:nvContentPartPr>
            <p14:xfrm>
              <a:off x="7466828" y="3449792"/>
              <a:ext cx="392760" cy="654480"/>
            </p14:xfrm>
          </p:contentPart>
        </mc:Choice>
        <mc:Fallback xmlns="">
          <p:pic>
            <p:nvPicPr>
              <p:cNvPr id="8" name="Ink 7">
                <a:extLst>
                  <a:ext uri="{FF2B5EF4-FFF2-40B4-BE49-F238E27FC236}">
                    <a16:creationId xmlns:a16="http://schemas.microsoft.com/office/drawing/2014/main" id="{3EBF1007-C006-D061-2B1B-7FC8716200BD}"/>
                  </a:ext>
                </a:extLst>
              </p:cNvPr>
              <p:cNvPicPr/>
              <p:nvPr/>
            </p:nvPicPr>
            <p:blipFill>
              <a:blip r:embed="rId7"/>
              <a:stretch>
                <a:fillRect/>
              </a:stretch>
            </p:blipFill>
            <p:spPr>
              <a:xfrm>
                <a:off x="7403828" y="3387152"/>
                <a:ext cx="51840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E56FDC6-DCC4-1AAF-DE75-B9907376D6BD}"/>
                  </a:ext>
                </a:extLst>
              </p14:cNvPr>
              <p14:cNvContentPartPr/>
              <p14:nvPr/>
            </p14:nvContentPartPr>
            <p14:xfrm>
              <a:off x="7507148" y="3204992"/>
              <a:ext cx="591120" cy="945360"/>
            </p14:xfrm>
          </p:contentPart>
        </mc:Choice>
        <mc:Fallback xmlns="">
          <p:pic>
            <p:nvPicPr>
              <p:cNvPr id="9" name="Ink 8">
                <a:extLst>
                  <a:ext uri="{FF2B5EF4-FFF2-40B4-BE49-F238E27FC236}">
                    <a16:creationId xmlns:a16="http://schemas.microsoft.com/office/drawing/2014/main" id="{CE56FDC6-DCC4-1AAF-DE75-B9907376D6BD}"/>
                  </a:ext>
                </a:extLst>
              </p:cNvPr>
              <p:cNvPicPr/>
              <p:nvPr/>
            </p:nvPicPr>
            <p:blipFill>
              <a:blip r:embed="rId9"/>
              <a:stretch>
                <a:fillRect/>
              </a:stretch>
            </p:blipFill>
            <p:spPr>
              <a:xfrm>
                <a:off x="7444148" y="3141992"/>
                <a:ext cx="716760" cy="1071000"/>
              </a:xfrm>
              <a:prstGeom prst="rect">
                <a:avLst/>
              </a:prstGeom>
            </p:spPr>
          </p:pic>
        </mc:Fallback>
      </mc:AlternateContent>
    </p:spTree>
    <p:extLst>
      <p:ext uri="{BB962C8B-B14F-4D97-AF65-F5344CB8AC3E}">
        <p14:creationId xmlns:p14="http://schemas.microsoft.com/office/powerpoint/2010/main" val="1801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secret about PEEP</a:t>
            </a:r>
          </a:p>
        </p:txBody>
      </p:sp>
      <p:pic>
        <p:nvPicPr>
          <p:cNvPr id="4" name="Picture 3"/>
          <p:cNvPicPr/>
          <p:nvPr/>
        </p:nvPicPr>
        <p:blipFill>
          <a:blip r:embed="rId3"/>
          <a:stretch>
            <a:fillRect/>
          </a:stretch>
        </p:blipFill>
        <p:spPr>
          <a:xfrm>
            <a:off x="3073401" y="1825625"/>
            <a:ext cx="6032182" cy="4189730"/>
          </a:xfrm>
          <a:prstGeom prst="rect">
            <a:avLst/>
          </a:prstGeom>
        </p:spPr>
      </p:pic>
      <p:pic>
        <p:nvPicPr>
          <p:cNvPr id="6" name="Picture 4" descr="Free: Sadness Face Smiley Clip art - Smiley PNG - nohat.cc">
            <a:extLst>
              <a:ext uri="{FF2B5EF4-FFF2-40B4-BE49-F238E27FC236}">
                <a16:creationId xmlns:a16="http://schemas.microsoft.com/office/drawing/2014/main" id="{94F9F07B-21F5-9F2C-BA08-E86F6D7924AA}"/>
              </a:ext>
            </a:extLst>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21706" r="22158"/>
          <a:stretch/>
        </p:blipFill>
        <p:spPr bwMode="auto">
          <a:xfrm>
            <a:off x="4844540" y="3405599"/>
            <a:ext cx="810267" cy="866046"/>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a:extLst>
              <a:ext uri="{FF2B5EF4-FFF2-40B4-BE49-F238E27FC236}">
                <a16:creationId xmlns:a16="http://schemas.microsoft.com/office/drawing/2014/main" id="{616D165D-08C9-7EF8-6108-310E783842EA}"/>
              </a:ext>
            </a:extLst>
          </p:cNvPr>
          <p:cNvSpPr/>
          <p:nvPr/>
        </p:nvSpPr>
        <p:spPr>
          <a:xfrm rot="4838295">
            <a:off x="5511166" y="4657690"/>
            <a:ext cx="262278" cy="114089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miley Face Svg, Png, Jpg, Pdf, Happy Face Svg, Png, Pdf, Jpg, Happy Face  Bundle, Happy Face Cricut, Happy Face Clip Art - Etsy">
            <a:extLst>
              <a:ext uri="{FF2B5EF4-FFF2-40B4-BE49-F238E27FC236}">
                <a16:creationId xmlns:a16="http://schemas.microsoft.com/office/drawing/2014/main" id="{F9C7CA9C-2049-5251-FF95-1F5142EFA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540" y="3429000"/>
            <a:ext cx="810266" cy="84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5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should we adjust (PEEP or FiO</a:t>
            </a:r>
            <a:r>
              <a:rPr lang="en-US" baseline="-25000" dirty="0"/>
              <a:t>2</a:t>
            </a:r>
            <a:r>
              <a:rPr lang="en-US" dirty="0"/>
              <a:t>)?</a:t>
            </a:r>
          </a:p>
        </p:txBody>
      </p:sp>
      <p:pic>
        <p:nvPicPr>
          <p:cNvPr id="3074" name="Picture 2" descr="To ARDSnet and Beyond — Pulm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1690688"/>
            <a:ext cx="7807325" cy="4234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30019" y="1498600"/>
            <a:ext cx="3216456" cy="19486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00" y="3692047"/>
            <a:ext cx="1796471" cy="2233612"/>
          </a:xfrm>
          <a:prstGeom prst="rect">
            <a:avLst/>
          </a:prstGeom>
        </p:spPr>
      </p:pic>
      <p:sp>
        <p:nvSpPr>
          <p:cNvPr id="3" name="Oval 2"/>
          <p:cNvSpPr/>
          <p:nvPr/>
        </p:nvSpPr>
        <p:spPr>
          <a:xfrm>
            <a:off x="5797550" y="19685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5250" y="407122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37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Use PEEP and FIO</a:t>
            </a:r>
            <a:r>
              <a:rPr lang="en-US" baseline="-25000" dirty="0"/>
              <a:t>2</a:t>
            </a:r>
            <a:r>
              <a:rPr lang="en-US" dirty="0"/>
              <a:t> to adjust the PaO</a:t>
            </a:r>
            <a:r>
              <a:rPr lang="en-US" baseline="-25000" dirty="0"/>
              <a:t>2</a:t>
            </a:r>
          </a:p>
        </p:txBody>
      </p:sp>
    </p:spTree>
    <p:extLst>
      <p:ext uri="{BB962C8B-B14F-4D97-AF65-F5344CB8AC3E}">
        <p14:creationId xmlns:p14="http://schemas.microsoft.com/office/powerpoint/2010/main" val="216772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65125"/>
            <a:ext cx="12242800" cy="1325563"/>
          </a:xfrm>
        </p:spPr>
        <p:txBody>
          <a:bodyPr/>
          <a:lstStyle/>
          <a:p>
            <a:r>
              <a:rPr lang="en-US" dirty="0"/>
              <a:t>After adjusting the PEEP, what has changed?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78" t="2593" r="18333" b="21852"/>
          <a:stretch/>
        </p:blipFill>
        <p:spPr>
          <a:xfrm>
            <a:off x="6281937" y="1690757"/>
            <a:ext cx="5700993" cy="4229100"/>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0039" r="16650" b="11249"/>
          <a:stretch/>
        </p:blipFill>
        <p:spPr>
          <a:xfrm>
            <a:off x="221769" y="1690687"/>
            <a:ext cx="5971162" cy="4229169"/>
          </a:xfrm>
          <a:prstGeom prst="rect">
            <a:avLst/>
          </a:prstGeom>
        </p:spPr>
      </p:pic>
      <p:sp>
        <p:nvSpPr>
          <p:cNvPr id="6" name="TextBox 5"/>
          <p:cNvSpPr txBox="1"/>
          <p:nvPr/>
        </p:nvSpPr>
        <p:spPr>
          <a:xfrm>
            <a:off x="2476500" y="6057900"/>
            <a:ext cx="2616200" cy="369332"/>
          </a:xfrm>
          <a:prstGeom prst="rect">
            <a:avLst/>
          </a:prstGeom>
          <a:noFill/>
        </p:spPr>
        <p:txBody>
          <a:bodyPr wrap="square" rtlCol="0">
            <a:spAutoFit/>
          </a:bodyPr>
          <a:lstStyle/>
          <a:p>
            <a:r>
              <a:rPr lang="en-US" dirty="0"/>
              <a:t>Initial Settings</a:t>
            </a:r>
          </a:p>
        </p:txBody>
      </p:sp>
      <p:sp>
        <p:nvSpPr>
          <p:cNvPr id="7" name="TextBox 6"/>
          <p:cNvSpPr txBox="1"/>
          <p:nvPr/>
        </p:nvSpPr>
        <p:spPr>
          <a:xfrm>
            <a:off x="8597900" y="6006476"/>
            <a:ext cx="2616200" cy="369332"/>
          </a:xfrm>
          <a:prstGeom prst="rect">
            <a:avLst/>
          </a:prstGeom>
          <a:noFill/>
        </p:spPr>
        <p:txBody>
          <a:bodyPr wrap="square" rtlCol="0">
            <a:spAutoFit/>
          </a:bodyPr>
          <a:lstStyle/>
          <a:p>
            <a:r>
              <a:rPr lang="en-US" dirty="0"/>
              <a:t>Current Settings</a:t>
            </a:r>
          </a:p>
        </p:txBody>
      </p:sp>
      <p:sp>
        <p:nvSpPr>
          <p:cNvPr id="8" name="Oval 7"/>
          <p:cNvSpPr/>
          <p:nvPr/>
        </p:nvSpPr>
        <p:spPr>
          <a:xfrm>
            <a:off x="4637181" y="219837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427180" y="2217034"/>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6500" y="5120640"/>
            <a:ext cx="733511" cy="432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63022" y="5336789"/>
            <a:ext cx="733511" cy="432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evaluate what is causing the high peak pressures? </a:t>
            </a:r>
          </a:p>
        </p:txBody>
      </p:sp>
      <p:sp>
        <p:nvSpPr>
          <p:cNvPr id="4" name="Rectangle 3"/>
          <p:cNvSpPr/>
          <p:nvPr/>
        </p:nvSpPr>
        <p:spPr>
          <a:xfrm>
            <a:off x="-542925" y="1852533"/>
            <a:ext cx="13277850" cy="3416320"/>
          </a:xfrm>
          <a:prstGeom prst="rect">
            <a:avLst/>
          </a:prstGeom>
        </p:spPr>
        <p:txBody>
          <a:bodyPr wrap="square">
            <a:spAutoFit/>
          </a:bodyPr>
          <a:lstStyle/>
          <a:p>
            <a:pPr marL="457200" marR="0" indent="-457200" algn="ctr">
              <a:spcBef>
                <a:spcPts val="0"/>
              </a:spcBef>
              <a:spcAft>
                <a:spcPts val="1000"/>
              </a:spcAft>
            </a:pP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elastic</a:t>
            </a:r>
            <a:r>
              <a:rPr lang="en-US" sz="44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a:effectLst/>
                <a:latin typeface="Cambria" panose="02040503050406030204" pitchFamily="18" charset="0"/>
                <a:ea typeface="Cambria" panose="02040503050406030204" pitchFamily="18" charset="0"/>
                <a:cs typeface="Times New Roman" panose="02020603050405020304" pitchFamily="18" charset="0"/>
              </a:rPr>
              <a:t>+</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resistive</a:t>
            </a: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r>
              <a:rPr lang="en-US" sz="36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36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36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 PEEP + (Elastance </a:t>
            </a:r>
            <a:r>
              <a:rPr lang="en-US" sz="3600" b="1" dirty="0">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Volume) + (Resistance * Flow)</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5" name="Straight Connector 4"/>
          <p:cNvCxnSpPr>
            <a:cxnSpLocks/>
          </p:cNvCxnSpPr>
          <p:nvPr/>
        </p:nvCxnSpPr>
        <p:spPr>
          <a:xfrm>
            <a:off x="7841673" y="4926330"/>
            <a:ext cx="41148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B05719F-E74D-8624-19A3-ACC435EF5E1D}"/>
              </a:ext>
            </a:extLst>
          </p:cNvPr>
          <p:cNvSpPr txBox="1"/>
          <p:nvPr/>
        </p:nvSpPr>
        <p:spPr>
          <a:xfrm>
            <a:off x="5355677" y="3075057"/>
            <a:ext cx="3274807"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Peak Pressure</a:t>
            </a:r>
          </a:p>
        </p:txBody>
      </p:sp>
      <p:sp>
        <p:nvSpPr>
          <p:cNvPr id="6" name="TextBox 5">
            <a:extLst>
              <a:ext uri="{FF2B5EF4-FFF2-40B4-BE49-F238E27FC236}">
                <a16:creationId xmlns:a16="http://schemas.microsoft.com/office/drawing/2014/main" id="{DA05F92B-A278-55AF-743E-DBE444978A60}"/>
              </a:ext>
            </a:extLst>
          </p:cNvPr>
          <p:cNvSpPr txBox="1"/>
          <p:nvPr/>
        </p:nvSpPr>
        <p:spPr>
          <a:xfrm>
            <a:off x="2821193" y="6007363"/>
            <a:ext cx="3856890"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Plateau Pressure</a:t>
            </a:r>
          </a:p>
        </p:txBody>
      </p:sp>
      <p:pic>
        <p:nvPicPr>
          <p:cNvPr id="1026" name="Picture 2" descr="Brackets Symbol Stock Illustrations – 3,550 Brackets Symbol Stock  Illustrations, Vectors &amp; Clipart - Dreamstime">
            <a:extLst>
              <a:ext uri="{FF2B5EF4-FFF2-40B4-BE49-F238E27FC236}">
                <a16:creationId xmlns:a16="http://schemas.microsoft.com/office/drawing/2014/main" id="{1AB74B10-3AF5-4E8F-2253-B64D0C3FC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16200000">
            <a:off x="6289967" y="-1022522"/>
            <a:ext cx="845128" cy="10487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ackets Symbol Stock Illustrations – 3,550 Brackets Symbol Stock  Illustrations, Vectors &amp; Clipart - Dreamstime">
            <a:extLst>
              <a:ext uri="{FF2B5EF4-FFF2-40B4-BE49-F238E27FC236}">
                <a16:creationId xmlns:a16="http://schemas.microsoft.com/office/drawing/2014/main" id="{84A81676-B326-B1E5-285D-70AA8ED8F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5400000">
            <a:off x="4052456" y="2578363"/>
            <a:ext cx="845128" cy="60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169"/>
            <a:ext cx="12242800" cy="1325563"/>
          </a:xfrm>
        </p:spPr>
        <p:txBody>
          <a:bodyPr>
            <a:normAutofit/>
          </a:bodyPr>
          <a:lstStyle/>
          <a:p>
            <a:r>
              <a:rPr lang="en-US" dirty="0"/>
              <a:t>Plateau Pressure – No flow; measures lung elastance independent of flow and resistance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89" t="1296" r="9721" b="10741"/>
          <a:stretch/>
        </p:blipFill>
        <p:spPr>
          <a:xfrm>
            <a:off x="2659573" y="1435891"/>
            <a:ext cx="6923653" cy="5444926"/>
          </a:xfrm>
          <a:prstGeom prst="rect">
            <a:avLst/>
          </a:prstGeom>
        </p:spPr>
      </p:pic>
      <p:sp>
        <p:nvSpPr>
          <p:cNvPr id="6" name="Oval 5"/>
          <p:cNvSpPr/>
          <p:nvPr/>
        </p:nvSpPr>
        <p:spPr>
          <a:xfrm>
            <a:off x="7863130" y="2178265"/>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051300" y="2667000"/>
            <a:ext cx="0" cy="368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3500" y="3035300"/>
            <a:ext cx="2070100" cy="369332"/>
          </a:xfrm>
          <a:prstGeom prst="rect">
            <a:avLst/>
          </a:prstGeom>
          <a:noFill/>
        </p:spPr>
        <p:txBody>
          <a:bodyPr wrap="square" rtlCol="0">
            <a:spAutoFit/>
          </a:bodyPr>
          <a:lstStyle/>
          <a:p>
            <a:r>
              <a:rPr lang="en-US" dirty="0">
                <a:solidFill>
                  <a:schemeClr val="bg1"/>
                </a:solidFill>
              </a:rPr>
              <a:t>Inspiratory Hold</a:t>
            </a:r>
          </a:p>
        </p:txBody>
      </p:sp>
    </p:spTree>
    <p:extLst>
      <p:ext uri="{BB962C8B-B14F-4D97-AF65-F5344CB8AC3E}">
        <p14:creationId xmlns:p14="http://schemas.microsoft.com/office/powerpoint/2010/main" val="112626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ATS RBC Wiki Site – Get your primer here</a:t>
            </a:r>
          </a:p>
        </p:txBody>
      </p:sp>
      <p:sp>
        <p:nvSpPr>
          <p:cNvPr id="5" name="TextBox 4"/>
          <p:cNvSpPr txBox="1"/>
          <p:nvPr/>
        </p:nvSpPr>
        <p:spPr>
          <a:xfrm>
            <a:off x="1258224" y="1822446"/>
            <a:ext cx="9162508" cy="3077766"/>
          </a:xfrm>
          <a:prstGeom prst="rect">
            <a:avLst/>
          </a:prstGeom>
          <a:noFill/>
        </p:spPr>
        <p:txBody>
          <a:bodyPr wrap="none" rtlCol="0">
            <a:spAutoFit/>
          </a:bodyPr>
          <a:lstStyle/>
          <a:p>
            <a:pPr marL="0" marR="0">
              <a:spcBef>
                <a:spcPts val="0"/>
              </a:spcBef>
              <a:spcAft>
                <a:spcPts val="0"/>
              </a:spcAft>
            </a:pPr>
            <a:r>
              <a:rPr lang="en-US" sz="4400" b="1" u="sng" dirty="0">
                <a:effectLst/>
                <a:latin typeface="Calibri" panose="020F0502020204030204" pitchFamily="34" charset="0"/>
                <a:ea typeface="Aptos" panose="020B0004020202020204" pitchFamily="34" charset="0"/>
                <a:cs typeface="Aptos" panose="020B0004020202020204" pitchFamily="34" charset="0"/>
              </a:rPr>
              <a:t>2024 Boot Camper Wiki Site </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4400" dirty="0">
                <a:effectLst/>
                <a:latin typeface="Calibri" panose="020F0502020204030204" pitchFamily="34" charset="0"/>
                <a:ea typeface="Aptos" panose="020B0004020202020204" pitchFamily="34" charset="0"/>
                <a:cs typeface="Aptos" panose="020B0004020202020204" pitchFamily="34" charset="0"/>
              </a:rPr>
              <a:t>URL: </a:t>
            </a:r>
            <a:r>
              <a:rPr lang="en-US" sz="4400" u="sng" dirty="0">
                <a:solidFill>
                  <a:srgbClr val="467886"/>
                </a:solidFill>
                <a:effectLst/>
                <a:latin typeface="Calibri" panose="020F0502020204030204" pitchFamily="34" charset="0"/>
                <a:ea typeface="Aptos" panose="020B0004020202020204" pitchFamily="34" charset="0"/>
                <a:cs typeface="Aptos" panose="020B0004020202020204" pitchFamily="34" charset="0"/>
                <a:hlinkClick r:id="rId3"/>
              </a:rPr>
              <a:t>https://thoracic.atlassian.net/wiki</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4400" dirty="0">
                <a:effectLst/>
                <a:latin typeface="Calibri" panose="020F0502020204030204" pitchFamily="34" charset="0"/>
                <a:ea typeface="Aptos" panose="020B0004020202020204" pitchFamily="34" charset="0"/>
                <a:cs typeface="Aptos" panose="020B0004020202020204" pitchFamily="34" charset="0"/>
              </a:rPr>
              <a:t>Username: </a:t>
            </a:r>
            <a:r>
              <a:rPr lang="en-US" sz="4400" u="sng" dirty="0">
                <a:solidFill>
                  <a:srgbClr val="467886"/>
                </a:solidFill>
                <a:effectLst/>
                <a:latin typeface="Calibri" panose="020F0502020204030204" pitchFamily="34" charset="0"/>
                <a:ea typeface="Aptos" panose="020B0004020202020204" pitchFamily="34" charset="0"/>
                <a:cs typeface="Aptos" panose="020B0004020202020204" pitchFamily="34" charset="0"/>
                <a:hlinkClick r:id="rId4"/>
              </a:rPr>
              <a:t>rbcattendee@thoracic.org</a:t>
            </a:r>
            <a:endParaRPr lang="en-US" sz="4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4400" dirty="0">
                <a:effectLst/>
                <a:latin typeface="Calibri" panose="020F0502020204030204" pitchFamily="34" charset="0"/>
                <a:ea typeface="Aptos" panose="020B0004020202020204" pitchFamily="34" charset="0"/>
                <a:cs typeface="Aptos" panose="020B0004020202020204" pitchFamily="34" charset="0"/>
              </a:rPr>
              <a:t>Password: </a:t>
            </a:r>
            <a:r>
              <a:rPr lang="en-US" sz="4400" b="1" dirty="0" err="1">
                <a:effectLst/>
                <a:latin typeface="Calibri" panose="020F0502020204030204" pitchFamily="34" charset="0"/>
                <a:ea typeface="Aptos" panose="020B0004020202020204" pitchFamily="34" charset="0"/>
                <a:cs typeface="Aptos" panose="020B0004020202020204" pitchFamily="34" charset="0"/>
              </a:rPr>
              <a:t>BootCampAttendee</a:t>
            </a:r>
            <a:r>
              <a:rPr lang="en-US" sz="4400" b="1" dirty="0">
                <a:effectLst/>
                <a:latin typeface="Calibri" panose="020F0502020204030204" pitchFamily="34" charset="0"/>
                <a:ea typeface="Aptos" panose="020B0004020202020204" pitchFamily="34" charset="0"/>
                <a:cs typeface="Aptos" panose="020B0004020202020204" pitchFamily="34" charset="0"/>
              </a:rPr>
              <a:t>!</a:t>
            </a:r>
            <a:endParaRPr lang="en-US" sz="44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21293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Pressure Volume Curve</a:t>
            </a:r>
          </a:p>
        </p:txBody>
      </p:sp>
      <p:pic>
        <p:nvPicPr>
          <p:cNvPr id="4" name="Picture 3"/>
          <p:cNvPicPr/>
          <p:nvPr/>
        </p:nvPicPr>
        <p:blipFill>
          <a:blip r:embed="rId3"/>
          <a:stretch>
            <a:fillRect/>
          </a:stretch>
        </p:blipFill>
        <p:spPr>
          <a:xfrm>
            <a:off x="3073401" y="1825625"/>
            <a:ext cx="6032182" cy="4189730"/>
          </a:xfrm>
          <a:prstGeom prst="rect">
            <a:avLst/>
          </a:prstGeom>
        </p:spPr>
      </p:pic>
      <p:pic>
        <p:nvPicPr>
          <p:cNvPr id="2050" name="Picture 2" descr="Smiley Face Svg, Png, Jpg, Pdf, Happy Face Svg, Png, Pdf, Jpg, Happy Face  Bundle, Happy Face Cricut, Happy Face Clip Art - Etsy">
            <a:extLst>
              <a:ext uri="{FF2B5EF4-FFF2-40B4-BE49-F238E27FC236}">
                <a16:creationId xmlns:a16="http://schemas.microsoft.com/office/drawing/2014/main" id="{F26F31BF-2000-72DB-DF48-26C4800C4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540" y="3429000"/>
            <a:ext cx="810266" cy="842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Sadness Face Smiley Clip art - Smiley PNG - nohat.cc">
            <a:extLst>
              <a:ext uri="{FF2B5EF4-FFF2-40B4-BE49-F238E27FC236}">
                <a16:creationId xmlns:a16="http://schemas.microsoft.com/office/drawing/2014/main" id="{859E5A6F-61A4-8980-A785-3FE1FB6D0C0E}"/>
              </a:ext>
            </a:extLst>
          </p:cNvPr>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21706" r="22158"/>
          <a:stretch/>
        </p:blipFill>
        <p:spPr bwMode="auto">
          <a:xfrm>
            <a:off x="7656162" y="2695483"/>
            <a:ext cx="810267" cy="866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miley Face Svg, Png, Jpg, Pdf, Happy Face Svg, Png, Pdf, Jpg, Happy Face  Bundle, Happy Face Cricut, Happy Face Clip Art - Etsy">
            <a:extLst>
              <a:ext uri="{FF2B5EF4-FFF2-40B4-BE49-F238E27FC236}">
                <a16:creationId xmlns:a16="http://schemas.microsoft.com/office/drawing/2014/main" id="{7715BA6D-B130-94BF-7B08-38DF84D1D7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1661" y="2694841"/>
            <a:ext cx="810266" cy="84264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a:extLst>
              <a:ext uri="{FF2B5EF4-FFF2-40B4-BE49-F238E27FC236}">
                <a16:creationId xmlns:a16="http://schemas.microsoft.com/office/drawing/2014/main" id="{AADF797E-1E13-27D9-E2C5-0FCF00328A72}"/>
              </a:ext>
            </a:extLst>
          </p:cNvPr>
          <p:cNvSpPr/>
          <p:nvPr/>
        </p:nvSpPr>
        <p:spPr>
          <a:xfrm rot="14167144">
            <a:off x="7419948" y="2072844"/>
            <a:ext cx="286452" cy="6032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2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65125"/>
            <a:ext cx="12242800" cy="1325563"/>
          </a:xfrm>
        </p:spPr>
        <p:txBody>
          <a:bodyPr>
            <a:normAutofit fontScale="90000"/>
          </a:bodyPr>
          <a:lstStyle/>
          <a:p>
            <a:pPr algn="ctr"/>
            <a:r>
              <a:rPr lang="en-US" dirty="0"/>
              <a:t>What can we change to lower the plateau pressure?</a:t>
            </a:r>
            <a:br>
              <a:rPr lang="en-US" dirty="0"/>
            </a:br>
            <a:r>
              <a:rPr lang="en-US" sz="3100" b="1" dirty="0" err="1">
                <a:latin typeface="Cambria" panose="02040503050406030204" pitchFamily="18" charset="0"/>
                <a:ea typeface="Cambria" panose="02040503050406030204" pitchFamily="18" charset="0"/>
                <a:cs typeface="Times New Roman" panose="02020603050405020304" pitchFamily="18" charset="0"/>
              </a:rPr>
              <a:t>P</a:t>
            </a:r>
            <a:r>
              <a:rPr lang="en-US" sz="3100" b="1" baseline="-25000" dirty="0" err="1">
                <a:latin typeface="Cambria" panose="02040503050406030204" pitchFamily="18" charset="0"/>
                <a:ea typeface="Cambria" panose="02040503050406030204" pitchFamily="18" charset="0"/>
                <a:cs typeface="Times New Roman" panose="02020603050405020304" pitchFamily="18" charset="0"/>
              </a:rPr>
              <a:t>vent</a:t>
            </a:r>
            <a:r>
              <a:rPr lang="en-US" sz="3100" b="1" baseline="-25000" dirty="0">
                <a:latin typeface="Cambria" panose="02040503050406030204" pitchFamily="18" charset="0"/>
                <a:ea typeface="Cambria" panose="02040503050406030204" pitchFamily="18" charset="0"/>
                <a:cs typeface="Times New Roman" panose="02020603050405020304" pitchFamily="18" charset="0"/>
              </a:rPr>
              <a:t> =</a:t>
            </a:r>
            <a:r>
              <a:rPr lang="en-US" sz="3100" b="1" dirty="0">
                <a:latin typeface="Cambria" panose="02040503050406030204" pitchFamily="18" charset="0"/>
                <a:ea typeface="Cambria" panose="02040503050406030204" pitchFamily="18" charset="0"/>
                <a:cs typeface="Times New Roman" panose="02020603050405020304" pitchFamily="18" charset="0"/>
              </a:rPr>
              <a:t> PEEP + Elastance * Volume + Resistance * Flow</a:t>
            </a:r>
            <a:br>
              <a:rPr lang="en-US" sz="4000" dirty="0">
                <a:latin typeface="Cambria" panose="02040503050406030204" pitchFamily="18" charset="0"/>
                <a:ea typeface="Cambria" panose="02040503050406030204" pitchFamily="18" charset="0"/>
                <a:cs typeface="Times New Roman" panose="02020603050405020304" pitchFamily="18" charset="0"/>
              </a:rPr>
            </a:b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89" t="1296" r="9721" b="10741"/>
          <a:stretch/>
        </p:blipFill>
        <p:spPr>
          <a:xfrm>
            <a:off x="2654300" y="1417732"/>
            <a:ext cx="6578600" cy="5173568"/>
          </a:xfrm>
          <a:prstGeom prst="rect">
            <a:avLst/>
          </a:prstGeom>
        </p:spPr>
      </p:pic>
      <p:sp>
        <p:nvSpPr>
          <p:cNvPr id="6" name="Oval 5"/>
          <p:cNvSpPr/>
          <p:nvPr/>
        </p:nvSpPr>
        <p:spPr>
          <a:xfrm>
            <a:off x="7677150" y="209550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051300" y="2667000"/>
            <a:ext cx="0" cy="368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3500" y="3035300"/>
            <a:ext cx="2070100" cy="369332"/>
          </a:xfrm>
          <a:prstGeom prst="rect">
            <a:avLst/>
          </a:prstGeom>
          <a:noFill/>
        </p:spPr>
        <p:txBody>
          <a:bodyPr wrap="square" rtlCol="0">
            <a:spAutoFit/>
          </a:bodyPr>
          <a:lstStyle/>
          <a:p>
            <a:r>
              <a:rPr lang="en-US" dirty="0">
                <a:solidFill>
                  <a:schemeClr val="bg1"/>
                </a:solidFill>
              </a:rPr>
              <a:t>Inspiratory Hold</a:t>
            </a:r>
          </a:p>
        </p:txBody>
      </p:sp>
      <p:cxnSp>
        <p:nvCxnSpPr>
          <p:cNvPr id="7" name="Straight Connector 6"/>
          <p:cNvCxnSpPr/>
          <p:nvPr/>
        </p:nvCxnSpPr>
        <p:spPr>
          <a:xfrm flipV="1">
            <a:off x="7432211" y="1027906"/>
            <a:ext cx="3143250" cy="3429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038638" y="569451"/>
            <a:ext cx="8419812" cy="6021849"/>
          </a:xfrm>
          <a:prstGeom prst="rect">
            <a:avLst/>
          </a:prstGeom>
        </p:spPr>
      </p:pic>
      <p:sp>
        <p:nvSpPr>
          <p:cNvPr id="4" name="Oval 3"/>
          <p:cNvSpPr/>
          <p:nvPr/>
        </p:nvSpPr>
        <p:spPr>
          <a:xfrm>
            <a:off x="8754110" y="1233329"/>
            <a:ext cx="1704340" cy="9147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01890" y="556006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97427" y="365125"/>
            <a:ext cx="11156373" cy="1325563"/>
          </a:xfrm>
        </p:spPr>
        <p:txBody>
          <a:bodyPr>
            <a:normAutofit/>
          </a:bodyPr>
          <a:lstStyle/>
          <a:p>
            <a:br>
              <a:rPr lang="en-US" sz="4000" dirty="0">
                <a:latin typeface="Cambria" panose="02040503050406030204" pitchFamily="18" charset="0"/>
                <a:ea typeface="Cambria" panose="020405030504060302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7305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50825"/>
            <a:ext cx="11353800" cy="1325563"/>
          </a:xfrm>
        </p:spPr>
        <p:txBody>
          <a:bodyPr/>
          <a:lstStyle/>
          <a:p>
            <a:r>
              <a:rPr lang="en-US" dirty="0"/>
              <a:t>With lower </a:t>
            </a:r>
            <a:r>
              <a:rPr lang="en-US" dirty="0" err="1"/>
              <a:t>Vt</a:t>
            </a:r>
            <a:r>
              <a:rPr lang="en-US" dirty="0"/>
              <a:t>, what might happen?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514600" y="1295400"/>
            <a:ext cx="7473950" cy="5345369"/>
          </a:xfrm>
          <a:prstGeom prst="rect">
            <a:avLst/>
          </a:prstGeom>
        </p:spPr>
      </p:pic>
      <p:sp>
        <p:nvSpPr>
          <p:cNvPr id="5" name="Oval 4"/>
          <p:cNvSpPr/>
          <p:nvPr/>
        </p:nvSpPr>
        <p:spPr>
          <a:xfrm>
            <a:off x="9150350" y="45593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2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50825"/>
            <a:ext cx="11353800" cy="1325563"/>
          </a:xfrm>
        </p:spPr>
        <p:txBody>
          <a:bodyPr/>
          <a:lstStyle/>
          <a:p>
            <a:r>
              <a:rPr lang="en-US" dirty="0"/>
              <a:t>With lower </a:t>
            </a:r>
            <a:r>
              <a:rPr lang="en-US" dirty="0" err="1"/>
              <a:t>Vt</a:t>
            </a:r>
            <a:r>
              <a:rPr lang="en-US" dirty="0"/>
              <a:t>, what might happen?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514600" y="1295400"/>
            <a:ext cx="7473950" cy="5345369"/>
          </a:xfrm>
          <a:prstGeom prst="rect">
            <a:avLst/>
          </a:prstGeom>
        </p:spPr>
      </p:pic>
      <p:sp>
        <p:nvSpPr>
          <p:cNvPr id="5" name="Oval 4"/>
          <p:cNvSpPr/>
          <p:nvPr/>
        </p:nvSpPr>
        <p:spPr>
          <a:xfrm>
            <a:off x="9150350" y="45593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14076" y="5646882"/>
            <a:ext cx="1108941"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7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Use PEEP and FiO</a:t>
            </a:r>
            <a:r>
              <a:rPr lang="en-US" baseline="-25000" dirty="0"/>
              <a:t>2</a:t>
            </a:r>
            <a:r>
              <a:rPr lang="en-US" dirty="0"/>
              <a:t> to adjust the PaO</a:t>
            </a:r>
            <a:r>
              <a:rPr lang="en-US" baseline="-25000" dirty="0"/>
              <a:t>2</a:t>
            </a:r>
          </a:p>
          <a:p>
            <a:r>
              <a:rPr lang="en-US" dirty="0"/>
              <a:t>Use PEEP and </a:t>
            </a:r>
            <a:r>
              <a:rPr lang="en-US" dirty="0" err="1"/>
              <a:t>Vt</a:t>
            </a:r>
            <a:r>
              <a:rPr lang="en-US" dirty="0"/>
              <a:t> to adjust the plateau pressure</a:t>
            </a:r>
          </a:p>
          <a:p>
            <a:r>
              <a:rPr lang="en-US" dirty="0"/>
              <a:t>Use </a:t>
            </a:r>
            <a:r>
              <a:rPr lang="en-US" dirty="0" err="1"/>
              <a:t>Vt</a:t>
            </a:r>
            <a:r>
              <a:rPr lang="en-US" dirty="0"/>
              <a:t> and Rate to adjust the minute ventilation (and pCO</a:t>
            </a:r>
            <a:r>
              <a:rPr lang="en-US" baseline="-25000" dirty="0"/>
              <a:t>2</a:t>
            </a:r>
            <a:r>
              <a:rPr lang="en-US" dirty="0"/>
              <a:t>)</a:t>
            </a:r>
          </a:p>
        </p:txBody>
      </p:sp>
    </p:spTree>
    <p:extLst>
      <p:ext uri="{BB962C8B-B14F-4D97-AF65-F5344CB8AC3E}">
        <p14:creationId xmlns:p14="http://schemas.microsoft.com/office/powerpoint/2010/main" val="73667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patient’s sedation is decreased…</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027" b="15556"/>
          <a:stretch/>
        </p:blipFill>
        <p:spPr>
          <a:xfrm>
            <a:off x="2311400" y="1438794"/>
            <a:ext cx="7807854" cy="5152506"/>
          </a:xfrm>
          <a:prstGeom prst="rect">
            <a:avLst/>
          </a:prstGeom>
        </p:spPr>
      </p:pic>
    </p:spTree>
    <p:extLst>
      <p:ext uri="{BB962C8B-B14F-4D97-AF65-F5344CB8AC3E}">
        <p14:creationId xmlns:p14="http://schemas.microsoft.com/office/powerpoint/2010/main" val="420256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76005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107996"/>
          </a:xfrm>
          <a:prstGeom prst="rect">
            <a:avLst/>
          </a:prstGeom>
          <a:noFill/>
        </p:spPr>
        <p:txBody>
          <a:bodyPr wrap="square" rtlCol="0">
            <a:spAutoFit/>
          </a:bodyPr>
          <a:lstStyle/>
          <a:p>
            <a:r>
              <a:rPr lang="en-US" sz="6600" dirty="0"/>
              <a:t>CASE 2: ASTHMA</a:t>
            </a:r>
          </a:p>
        </p:txBody>
      </p:sp>
    </p:spTree>
    <p:extLst>
      <p:ext uri="{BB962C8B-B14F-4D97-AF65-F5344CB8AC3E}">
        <p14:creationId xmlns:p14="http://schemas.microsoft.com/office/powerpoint/2010/main" val="375377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6"/>
            <a:ext cx="10515600" cy="580272"/>
          </a:xfrm>
        </p:spPr>
        <p:txBody>
          <a:bodyPr>
            <a:normAutofit fontScale="90000"/>
          </a:bodyPr>
          <a:lstStyle/>
          <a:p>
            <a:r>
              <a:rPr lang="en-US" dirty="0"/>
              <a:t>What is the problem with the vent waveform?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51" t="18519" r="3055"/>
          <a:stretch/>
        </p:blipFill>
        <p:spPr>
          <a:xfrm>
            <a:off x="1695977" y="916236"/>
            <a:ext cx="8811874" cy="5778278"/>
          </a:xfrm>
          <a:prstGeom prst="rect">
            <a:avLst/>
          </a:prstGeom>
        </p:spPr>
      </p:pic>
    </p:spTree>
    <p:extLst>
      <p:ext uri="{BB962C8B-B14F-4D97-AF65-F5344CB8AC3E}">
        <p14:creationId xmlns:p14="http://schemas.microsoft.com/office/powerpoint/2010/main" val="183873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assumptions today - </a:t>
            </a:r>
          </a:p>
        </p:txBody>
      </p:sp>
      <p:sp>
        <p:nvSpPr>
          <p:cNvPr id="3" name="Content Placeholder 2"/>
          <p:cNvSpPr>
            <a:spLocks noGrp="1"/>
          </p:cNvSpPr>
          <p:nvPr>
            <p:ph idx="1"/>
          </p:nvPr>
        </p:nvSpPr>
        <p:spPr/>
        <p:txBody>
          <a:bodyPr/>
          <a:lstStyle/>
          <a:p>
            <a:r>
              <a:rPr lang="en-US" dirty="0"/>
              <a:t>Safe space to learn</a:t>
            </a:r>
          </a:p>
          <a:p>
            <a:r>
              <a:rPr lang="en-US" dirty="0"/>
              <a:t>We’re all learning together</a:t>
            </a:r>
          </a:p>
          <a:p>
            <a:r>
              <a:rPr lang="en-US" dirty="0"/>
              <a:t>Your answer may be wrong, but we guarantee you weren’t the only one thinking what you said.  </a:t>
            </a:r>
          </a:p>
          <a:p>
            <a:r>
              <a:rPr lang="en-US" dirty="0"/>
              <a:t>We all learn better if we interact with each other, so if you don’t volunteer to answer our questions, we might call on you.  </a:t>
            </a:r>
          </a:p>
          <a:p>
            <a:pPr lvl="1"/>
            <a:r>
              <a:rPr lang="en-US" dirty="0"/>
              <a:t>We’re not mean. We’re not picking on you. </a:t>
            </a:r>
          </a:p>
          <a:p>
            <a:pPr lvl="1"/>
            <a:r>
              <a:rPr lang="en-US" dirty="0"/>
              <a:t>Most of the people on this call have no idea who you are . . .</a:t>
            </a:r>
          </a:p>
          <a:p>
            <a:pPr lvl="1"/>
            <a:r>
              <a:rPr lang="en-US" dirty="0"/>
              <a:t>We want you to participate and learn.  </a:t>
            </a:r>
          </a:p>
          <a:p>
            <a:pPr lvl="1"/>
            <a:r>
              <a:rPr lang="en-US" dirty="0"/>
              <a:t>It’s fine to participate without being called on.</a:t>
            </a:r>
          </a:p>
        </p:txBody>
      </p:sp>
    </p:spTree>
    <p:extLst>
      <p:ext uri="{BB962C8B-B14F-4D97-AF65-F5344CB8AC3E}">
        <p14:creationId xmlns:p14="http://schemas.microsoft.com/office/powerpoint/2010/main" val="55340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F0923-2ECD-EA6B-E431-40AB8DD94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68519-69B2-6079-1F68-63B5079ABF25}"/>
              </a:ext>
            </a:extLst>
          </p:cNvPr>
          <p:cNvSpPr>
            <a:spLocks noGrp="1"/>
          </p:cNvSpPr>
          <p:nvPr>
            <p:ph type="title"/>
          </p:nvPr>
        </p:nvSpPr>
        <p:spPr/>
        <p:txBody>
          <a:bodyPr/>
          <a:lstStyle/>
          <a:p>
            <a:r>
              <a:rPr lang="en-US" dirty="0"/>
              <a:t>How do we evaluate what is causing the high peak pressures? </a:t>
            </a:r>
          </a:p>
        </p:txBody>
      </p:sp>
      <p:sp>
        <p:nvSpPr>
          <p:cNvPr id="4" name="Rectangle 3">
            <a:extLst>
              <a:ext uri="{FF2B5EF4-FFF2-40B4-BE49-F238E27FC236}">
                <a16:creationId xmlns:a16="http://schemas.microsoft.com/office/drawing/2014/main" id="{BE510428-63F8-4156-DF34-0CAC61FEBC65}"/>
              </a:ext>
            </a:extLst>
          </p:cNvPr>
          <p:cNvSpPr/>
          <p:nvPr/>
        </p:nvSpPr>
        <p:spPr>
          <a:xfrm>
            <a:off x="-542925" y="1852533"/>
            <a:ext cx="13277850" cy="3416320"/>
          </a:xfrm>
          <a:prstGeom prst="rect">
            <a:avLst/>
          </a:prstGeom>
        </p:spPr>
        <p:txBody>
          <a:bodyPr wrap="square">
            <a:spAutoFit/>
          </a:bodyPr>
          <a:lstStyle/>
          <a:p>
            <a:pPr marL="457200" marR="0" indent="-457200" algn="ctr">
              <a:spcBef>
                <a:spcPts val="0"/>
              </a:spcBef>
              <a:spcAft>
                <a:spcPts val="1000"/>
              </a:spcAft>
            </a:pP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elastic</a:t>
            </a:r>
            <a:r>
              <a:rPr lang="en-US" sz="44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a:effectLst/>
                <a:latin typeface="Cambria" panose="02040503050406030204" pitchFamily="18" charset="0"/>
                <a:ea typeface="Cambria" panose="02040503050406030204" pitchFamily="18" charset="0"/>
                <a:cs typeface="Times New Roman" panose="02020603050405020304" pitchFamily="18" charset="0"/>
              </a:rPr>
              <a:t>+</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resistive</a:t>
            </a: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r>
              <a:rPr lang="en-US" sz="36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36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36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 PEEP + (Elastance </a:t>
            </a:r>
            <a:r>
              <a:rPr lang="en-US" sz="3600" b="1" dirty="0">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Volume) + (Resistance * Flow)</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19ABE1B-BC35-B5CF-0549-37491422AB24}"/>
              </a:ext>
            </a:extLst>
          </p:cNvPr>
          <p:cNvCxnSpPr>
            <a:cxnSpLocks/>
          </p:cNvCxnSpPr>
          <p:nvPr/>
        </p:nvCxnSpPr>
        <p:spPr>
          <a:xfrm>
            <a:off x="7841673" y="4926330"/>
            <a:ext cx="41148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6923CC5-414A-A385-B6D5-646974C976BA}"/>
              </a:ext>
            </a:extLst>
          </p:cNvPr>
          <p:cNvSpPr txBox="1"/>
          <p:nvPr/>
        </p:nvSpPr>
        <p:spPr>
          <a:xfrm>
            <a:off x="5355677" y="3075057"/>
            <a:ext cx="3274807"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Peak Pressure</a:t>
            </a:r>
          </a:p>
        </p:txBody>
      </p:sp>
      <p:sp>
        <p:nvSpPr>
          <p:cNvPr id="6" name="TextBox 5">
            <a:extLst>
              <a:ext uri="{FF2B5EF4-FFF2-40B4-BE49-F238E27FC236}">
                <a16:creationId xmlns:a16="http://schemas.microsoft.com/office/drawing/2014/main" id="{896C2D28-748F-163C-B2B4-A252516EF0EC}"/>
              </a:ext>
            </a:extLst>
          </p:cNvPr>
          <p:cNvSpPr txBox="1"/>
          <p:nvPr/>
        </p:nvSpPr>
        <p:spPr>
          <a:xfrm>
            <a:off x="2821193" y="6007363"/>
            <a:ext cx="3856890"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Plateau Pressure</a:t>
            </a:r>
          </a:p>
        </p:txBody>
      </p:sp>
      <p:pic>
        <p:nvPicPr>
          <p:cNvPr id="1026" name="Picture 2" descr="Brackets Symbol Stock Illustrations – 3,550 Brackets Symbol Stock  Illustrations, Vectors &amp; Clipart - Dreamstime">
            <a:extLst>
              <a:ext uri="{FF2B5EF4-FFF2-40B4-BE49-F238E27FC236}">
                <a16:creationId xmlns:a16="http://schemas.microsoft.com/office/drawing/2014/main" id="{82536DE9-201F-961F-67E9-DF4DEDC46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16200000">
            <a:off x="6289967" y="-1022522"/>
            <a:ext cx="845128" cy="10487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ackets Symbol Stock Illustrations – 3,550 Brackets Symbol Stock  Illustrations, Vectors &amp; Clipart - Dreamstime">
            <a:extLst>
              <a:ext uri="{FF2B5EF4-FFF2-40B4-BE49-F238E27FC236}">
                <a16:creationId xmlns:a16="http://schemas.microsoft.com/office/drawing/2014/main" id="{3C40A3A6-FACC-D279-F0E9-AF5F5DDD0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5400000">
            <a:off x="4052456" y="2578363"/>
            <a:ext cx="845128" cy="60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0688"/>
            <a:ext cx="10515600" cy="780793"/>
          </a:xfrm>
        </p:spPr>
        <p:txBody>
          <a:bodyPr/>
          <a:lstStyle/>
          <a:p>
            <a:r>
              <a:rPr lang="en-US" dirty="0"/>
              <a:t>Is there air trapping or simply high resistance?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350" y="1168400"/>
            <a:ext cx="7200900" cy="5400675"/>
          </a:xfrm>
          <a:prstGeom prst="rect">
            <a:avLst/>
          </a:prstGeom>
        </p:spPr>
      </p:pic>
      <p:sp>
        <p:nvSpPr>
          <p:cNvPr id="5" name="TextBox 4"/>
          <p:cNvSpPr txBox="1"/>
          <p:nvPr/>
        </p:nvSpPr>
        <p:spPr>
          <a:xfrm>
            <a:off x="6489700" y="2015649"/>
            <a:ext cx="2070100" cy="369332"/>
          </a:xfrm>
          <a:prstGeom prst="rect">
            <a:avLst/>
          </a:prstGeom>
          <a:noFill/>
        </p:spPr>
        <p:txBody>
          <a:bodyPr wrap="square" rtlCol="0">
            <a:spAutoFit/>
          </a:bodyPr>
          <a:lstStyle/>
          <a:p>
            <a:r>
              <a:rPr lang="en-US" dirty="0">
                <a:solidFill>
                  <a:schemeClr val="bg1"/>
                </a:solidFill>
              </a:rPr>
              <a:t>Expiratory Hold</a:t>
            </a:r>
          </a:p>
        </p:txBody>
      </p:sp>
      <p:sp>
        <p:nvSpPr>
          <p:cNvPr id="6" name="Oval 5"/>
          <p:cNvSpPr/>
          <p:nvPr/>
        </p:nvSpPr>
        <p:spPr>
          <a:xfrm>
            <a:off x="9607550" y="2200315"/>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77000" y="2200315"/>
            <a:ext cx="12700" cy="3015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46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AutoPEEP</a:t>
            </a:r>
            <a:r>
              <a:rPr lang="en-US" dirty="0"/>
              <a:t>? </a:t>
            </a:r>
          </a:p>
        </p:txBody>
      </p:sp>
      <p:pic>
        <p:nvPicPr>
          <p:cNvPr id="5" name="Picture 4"/>
          <p:cNvPicPr>
            <a:picLocks noChangeAspect="1"/>
          </p:cNvPicPr>
          <p:nvPr/>
        </p:nvPicPr>
        <p:blipFill>
          <a:blip r:embed="rId3"/>
          <a:stretch>
            <a:fillRect/>
          </a:stretch>
        </p:blipFill>
        <p:spPr>
          <a:xfrm>
            <a:off x="2965027" y="1394460"/>
            <a:ext cx="6627283" cy="4970462"/>
          </a:xfrm>
          <a:prstGeom prst="rect">
            <a:avLst/>
          </a:prstGeom>
        </p:spPr>
      </p:pic>
      <p:sp>
        <p:nvSpPr>
          <p:cNvPr id="6" name="Rectangle 5"/>
          <p:cNvSpPr/>
          <p:nvPr/>
        </p:nvSpPr>
        <p:spPr>
          <a:xfrm>
            <a:off x="3533140" y="1690688"/>
            <a:ext cx="52959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12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on Auto-PEEP…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50" y="1447800"/>
            <a:ext cx="2857500" cy="4114800"/>
          </a:xfrm>
          <a:prstGeom prst="rect">
            <a:avLst/>
          </a:prstGeom>
        </p:spPr>
      </p:pic>
      <p:sp>
        <p:nvSpPr>
          <p:cNvPr id="4" name="TextBox 3"/>
          <p:cNvSpPr txBox="1"/>
          <p:nvPr/>
        </p:nvSpPr>
        <p:spPr>
          <a:xfrm>
            <a:off x="4074459" y="5736665"/>
            <a:ext cx="4693023" cy="369332"/>
          </a:xfrm>
          <a:prstGeom prst="rect">
            <a:avLst/>
          </a:prstGeom>
          <a:noFill/>
        </p:spPr>
        <p:txBody>
          <a:bodyPr wrap="square" rtlCol="0">
            <a:spAutoFit/>
          </a:bodyPr>
          <a:lstStyle/>
          <a:p>
            <a:r>
              <a:rPr lang="en-US" dirty="0"/>
              <a:t>Best of ATS Video Lecture Series YouTube Video</a:t>
            </a:r>
          </a:p>
        </p:txBody>
      </p:sp>
    </p:spTree>
    <p:extLst>
      <p:ext uri="{BB962C8B-B14F-4D97-AF65-F5344CB8AC3E}">
        <p14:creationId xmlns:p14="http://schemas.microsoft.com/office/powerpoint/2010/main" val="4212112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we correct </a:t>
            </a:r>
            <a:r>
              <a:rPr lang="en-US" dirty="0" err="1"/>
              <a:t>AutoPEEP</a:t>
            </a:r>
            <a:r>
              <a:rPr lang="en-US"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074"/>
          <a:stretch/>
        </p:blipFill>
        <p:spPr>
          <a:xfrm>
            <a:off x="2539535" y="1422400"/>
            <a:ext cx="7759700" cy="5291684"/>
          </a:xfrm>
          <a:prstGeom prst="rect">
            <a:avLst/>
          </a:prstGeom>
        </p:spPr>
      </p:pic>
      <p:sp>
        <p:nvSpPr>
          <p:cNvPr id="5" name="Oval 4"/>
          <p:cNvSpPr/>
          <p:nvPr/>
        </p:nvSpPr>
        <p:spPr>
          <a:xfrm>
            <a:off x="6559550" y="5888584"/>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Uh Oh… what’s wrong now!</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00"/>
          <a:stretch/>
        </p:blipFill>
        <p:spPr>
          <a:xfrm>
            <a:off x="3009900" y="1690688"/>
            <a:ext cx="7035800" cy="5013008"/>
          </a:xfrm>
          <a:prstGeom prst="rect">
            <a:avLst/>
          </a:prstGeom>
        </p:spPr>
      </p:pic>
    </p:spTree>
    <p:extLst>
      <p:ext uri="{BB962C8B-B14F-4D97-AF65-F5344CB8AC3E}">
        <p14:creationId xmlns:p14="http://schemas.microsoft.com/office/powerpoint/2010/main" val="386155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333" t="13333" r="19444" b="19074"/>
          <a:stretch/>
        </p:blipFill>
        <p:spPr>
          <a:xfrm>
            <a:off x="2441705" y="685800"/>
            <a:ext cx="8467595" cy="5943600"/>
          </a:xfrm>
          <a:prstGeom prst="rect">
            <a:avLst/>
          </a:prstGeom>
        </p:spPr>
      </p:pic>
      <p:sp>
        <p:nvSpPr>
          <p:cNvPr id="4" name="Oval 3"/>
          <p:cNvSpPr/>
          <p:nvPr/>
        </p:nvSpPr>
        <p:spPr>
          <a:xfrm>
            <a:off x="8121650" y="5654715"/>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604250" y="3931444"/>
            <a:ext cx="2159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5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4923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015663"/>
          </a:xfrm>
          <a:prstGeom prst="rect">
            <a:avLst/>
          </a:prstGeom>
          <a:noFill/>
        </p:spPr>
        <p:txBody>
          <a:bodyPr wrap="square" rtlCol="0">
            <a:spAutoFit/>
          </a:bodyPr>
          <a:lstStyle/>
          <a:p>
            <a:r>
              <a:rPr lang="en-US" sz="6000" dirty="0"/>
              <a:t>LARGE GROUP</a:t>
            </a:r>
          </a:p>
        </p:txBody>
      </p:sp>
    </p:spTree>
    <p:extLst>
      <p:ext uri="{BB962C8B-B14F-4D97-AF65-F5344CB8AC3E}">
        <p14:creationId xmlns:p14="http://schemas.microsoft.com/office/powerpoint/2010/main" val="2161112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a:bodyPr>
          <a:lstStyle/>
          <a:p>
            <a:r>
              <a:rPr lang="en-US" dirty="0"/>
              <a:t>Remember the equation of motion: </a:t>
            </a:r>
          </a:p>
          <a:p>
            <a:pPr lvl="1"/>
            <a:r>
              <a:rPr lang="en-US" b="1" dirty="0" err="1">
                <a:solidFill>
                  <a:srgbClr val="FF0000"/>
                </a:solidFill>
              </a:rPr>
              <a:t>P</a:t>
            </a:r>
            <a:r>
              <a:rPr lang="en-US" b="1" baseline="-25000" dirty="0" err="1">
                <a:solidFill>
                  <a:srgbClr val="FF0000"/>
                </a:solidFill>
              </a:rPr>
              <a:t>vent</a:t>
            </a:r>
            <a:r>
              <a:rPr lang="en-US" b="1" baseline="-25000" dirty="0">
                <a:solidFill>
                  <a:srgbClr val="FF0000"/>
                </a:solidFill>
              </a:rPr>
              <a:t> </a:t>
            </a:r>
            <a:r>
              <a:rPr lang="en-US" b="1" dirty="0">
                <a:solidFill>
                  <a:srgbClr val="FF0000"/>
                </a:solidFill>
              </a:rPr>
              <a:t>= Elastance x Volume + Resistance x Flow (+ PEEP </a:t>
            </a:r>
            <a:r>
              <a:rPr lang="en-US" b="1" baseline="-25000" dirty="0">
                <a:solidFill>
                  <a:srgbClr val="FF0000"/>
                </a:solidFill>
              </a:rPr>
              <a:t>total</a:t>
            </a:r>
            <a:r>
              <a:rPr lang="en-US" b="1" dirty="0">
                <a:solidFill>
                  <a:srgbClr val="FF0000"/>
                </a:solidFill>
              </a:rPr>
              <a:t>)</a:t>
            </a:r>
            <a:endParaRPr lang="en-US" dirty="0"/>
          </a:p>
          <a:p>
            <a:r>
              <a:rPr lang="en-US" dirty="0"/>
              <a:t>Tidal volume and PEEP affect the plateau pressure</a:t>
            </a:r>
          </a:p>
          <a:p>
            <a:r>
              <a:rPr lang="en-US" dirty="0"/>
              <a:t>PEEP and FIO</a:t>
            </a:r>
            <a:r>
              <a:rPr lang="en-US" baseline="-25000" dirty="0"/>
              <a:t>2</a:t>
            </a:r>
            <a:r>
              <a:rPr lang="en-US" dirty="0"/>
              <a:t> affect PaO</a:t>
            </a:r>
            <a:r>
              <a:rPr lang="en-US" baseline="-25000" dirty="0"/>
              <a:t>2</a:t>
            </a:r>
          </a:p>
          <a:p>
            <a:r>
              <a:rPr lang="en-US" dirty="0"/>
              <a:t>Rate and tidal volume affect PaCO</a:t>
            </a:r>
            <a:r>
              <a:rPr lang="en-US" baseline="-25000" dirty="0"/>
              <a:t>2</a:t>
            </a:r>
          </a:p>
          <a:p>
            <a:r>
              <a:rPr lang="en-US" dirty="0"/>
              <a:t>Maximize expiratory time to prevent dynamic hyperinflation.</a:t>
            </a:r>
          </a:p>
          <a:p>
            <a:r>
              <a:rPr lang="en-US" dirty="0"/>
              <a:t>Look at the waveforms – usually FLOW helps you the most. </a:t>
            </a:r>
          </a:p>
          <a:p>
            <a:r>
              <a:rPr lang="en-US" dirty="0"/>
              <a:t>Don’t be afraid of the vent.  </a:t>
            </a:r>
          </a:p>
          <a:p>
            <a:endParaRPr lang="en-US" dirty="0"/>
          </a:p>
        </p:txBody>
      </p:sp>
    </p:spTree>
    <p:extLst>
      <p:ext uri="{BB962C8B-B14F-4D97-AF65-F5344CB8AC3E}">
        <p14:creationId xmlns:p14="http://schemas.microsoft.com/office/powerpoint/2010/main" val="212447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Some Basics</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8317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See you for more MV fun at the hands-on session in San Francisco !  </a:t>
            </a:r>
          </a:p>
        </p:txBody>
      </p:sp>
      <p:sp>
        <p:nvSpPr>
          <p:cNvPr id="3" name="Content Placeholder 2"/>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dirty="0">
                <a:solidFill>
                  <a:srgbClr val="FFFFFF"/>
                </a:solidFill>
              </a:rPr>
              <a:t>Kavitha </a:t>
            </a:r>
            <a:r>
              <a:rPr lang="en-US" sz="2000" dirty="0" err="1">
                <a:solidFill>
                  <a:srgbClr val="FFFFFF"/>
                </a:solidFill>
              </a:rPr>
              <a:t>Bagavathy</a:t>
            </a:r>
            <a:endParaRPr lang="en-US" sz="2000" kern="1200" dirty="0">
              <a:solidFill>
                <a:srgbClr val="FFFFFF"/>
              </a:solidFill>
              <a:latin typeface="+mn-lt"/>
              <a:ea typeface="+mn-ea"/>
              <a:cs typeface="+mn-cs"/>
            </a:endParaRPr>
          </a:p>
          <a:p>
            <a:pPr marL="0" indent="0">
              <a:buNone/>
            </a:pPr>
            <a:r>
              <a:rPr lang="en-US" sz="2000" kern="1200" dirty="0">
                <a:solidFill>
                  <a:srgbClr val="FFFFFF"/>
                </a:solidFill>
                <a:latin typeface="+mn-lt"/>
                <a:ea typeface="+mn-ea"/>
                <a:cs typeface="+mn-cs"/>
              </a:rPr>
              <a:t>Ren Ashton</a:t>
            </a:r>
          </a:p>
        </p:txBody>
      </p:sp>
      <p:pic>
        <p:nvPicPr>
          <p:cNvPr id="5" name="Picture 4">
            <a:extLst>
              <a:ext uri="{FF2B5EF4-FFF2-40B4-BE49-F238E27FC236}">
                <a16:creationId xmlns:a16="http://schemas.microsoft.com/office/drawing/2014/main" id="{0645B19E-2C92-300C-B8C6-C031AC208DAD}"/>
              </a:ext>
            </a:extLst>
          </p:cNvPr>
          <p:cNvPicPr>
            <a:picLocks noChangeAspect="1"/>
          </p:cNvPicPr>
          <p:nvPr/>
        </p:nvPicPr>
        <p:blipFill>
          <a:blip r:embed="rId2"/>
          <a:stretch>
            <a:fillRect/>
          </a:stretch>
        </p:blipFill>
        <p:spPr>
          <a:xfrm>
            <a:off x="1866900" y="2479978"/>
            <a:ext cx="8886531" cy="2968322"/>
          </a:xfrm>
          <a:prstGeom prst="rect">
            <a:avLst/>
          </a:prstGeom>
        </p:spPr>
      </p:pic>
    </p:spTree>
    <p:extLst>
      <p:ext uri="{BB962C8B-B14F-4D97-AF65-F5344CB8AC3E}">
        <p14:creationId xmlns:p14="http://schemas.microsoft.com/office/powerpoint/2010/main" val="33819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l="5333" t="16071" r="6099"/>
          <a:stretch>
            <a:fillRect/>
          </a:stretch>
        </p:blipFill>
        <p:spPr bwMode="auto">
          <a:xfrm>
            <a:off x="3513920" y="1385888"/>
            <a:ext cx="769937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0" name="Group 10"/>
          <p:cNvGrpSpPr>
            <a:grpSpLocks/>
          </p:cNvGrpSpPr>
          <p:nvPr/>
        </p:nvGrpSpPr>
        <p:grpSpPr bwMode="auto">
          <a:xfrm>
            <a:off x="3699658" y="4113950"/>
            <a:ext cx="1990725" cy="2381250"/>
            <a:chOff x="634" y="2028"/>
            <a:chExt cx="1254" cy="1500"/>
          </a:xfrm>
        </p:grpSpPr>
        <p:pic>
          <p:nvPicPr>
            <p:cNvPr id="35845" name="Picture 5" descr="MCj013952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 y="2456"/>
              <a:ext cx="1043" cy="1072"/>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MCj025082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 y="3090"/>
              <a:ext cx="262" cy="418"/>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MCj029089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 y="2028"/>
              <a:ext cx="511" cy="365"/>
            </a:xfrm>
            <a:prstGeom prst="rect">
              <a:avLst/>
            </a:prstGeom>
            <a:noFill/>
            <a:extLst>
              <a:ext uri="{909E8E84-426E-40DD-AFC4-6F175D3DCCD1}">
                <a14:hiddenFill xmlns:a14="http://schemas.microsoft.com/office/drawing/2010/main">
                  <a:solidFill>
                    <a:srgbClr val="FFFFFF"/>
                  </a:solidFill>
                </a14:hiddenFill>
              </a:ext>
            </a:extLst>
          </p:spPr>
        </p:pic>
      </p:grpSp>
      <p:sp>
        <p:nvSpPr>
          <p:cNvPr id="35851" name="Rectangle 11"/>
          <p:cNvSpPr>
            <a:spLocks noGrp="1" noChangeArrowheads="1"/>
          </p:cNvSpPr>
          <p:nvPr>
            <p:ph type="title"/>
          </p:nvPr>
        </p:nvSpPr>
        <p:spPr/>
        <p:txBody>
          <a:bodyPr/>
          <a:lstStyle/>
          <a:p>
            <a:r>
              <a:rPr lang="en-US" altLang="en-US" dirty="0"/>
              <a:t>Control Variables</a:t>
            </a:r>
          </a:p>
        </p:txBody>
      </p:sp>
      <p:sp>
        <p:nvSpPr>
          <p:cNvPr id="35852" name="Text Box 12"/>
          <p:cNvSpPr txBox="1">
            <a:spLocks noChangeArrowheads="1"/>
          </p:cNvSpPr>
          <p:nvPr/>
        </p:nvSpPr>
        <p:spPr bwMode="auto">
          <a:xfrm>
            <a:off x="5555444" y="5665789"/>
            <a:ext cx="1730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Union monkey</a:t>
            </a:r>
          </a:p>
          <a:p>
            <a:r>
              <a:rPr lang="en-US" altLang="en-US" sz="1600"/>
              <a:t>with cup of coffee </a:t>
            </a:r>
          </a:p>
          <a:p>
            <a:r>
              <a:rPr lang="en-US" altLang="en-US" sz="1600"/>
              <a:t>and clock</a:t>
            </a:r>
          </a:p>
        </p:txBody>
      </p:sp>
      <p:sp>
        <p:nvSpPr>
          <p:cNvPr id="2" name="TextBox 1"/>
          <p:cNvSpPr txBox="1"/>
          <p:nvPr/>
        </p:nvSpPr>
        <p:spPr>
          <a:xfrm>
            <a:off x="109302" y="1648587"/>
            <a:ext cx="3114345" cy="2308324"/>
          </a:xfrm>
          <a:prstGeom prst="rect">
            <a:avLst/>
          </a:prstGeom>
          <a:noFill/>
        </p:spPr>
        <p:txBody>
          <a:bodyPr wrap="square" rtlCol="0">
            <a:spAutoFit/>
          </a:bodyPr>
          <a:lstStyle/>
          <a:p>
            <a:r>
              <a:rPr lang="en-US" sz="2400" dirty="0"/>
              <a:t>Union </a:t>
            </a:r>
            <a:r>
              <a:rPr lang="en-US" sz="2400" b="1" dirty="0"/>
              <a:t>monkey</a:t>
            </a:r>
            <a:r>
              <a:rPr lang="en-US" sz="2400" dirty="0"/>
              <a:t>,</a:t>
            </a:r>
          </a:p>
          <a:p>
            <a:r>
              <a:rPr lang="en-US" sz="2400" dirty="0"/>
              <a:t>Who will do whatever</a:t>
            </a:r>
          </a:p>
          <a:p>
            <a:r>
              <a:rPr lang="en-US" sz="2400" dirty="0"/>
              <a:t>you tell him to do,</a:t>
            </a:r>
          </a:p>
          <a:p>
            <a:r>
              <a:rPr lang="en-US" sz="2400" dirty="0"/>
              <a:t>but you have to </a:t>
            </a:r>
          </a:p>
          <a:p>
            <a:r>
              <a:rPr lang="en-US" sz="2400" dirty="0"/>
              <a:t>worry about the </a:t>
            </a:r>
          </a:p>
          <a:p>
            <a:r>
              <a:rPr lang="en-US" sz="2400" dirty="0"/>
              <a:t>rest.</a:t>
            </a:r>
          </a:p>
        </p:txBody>
      </p:sp>
      <p:sp>
        <p:nvSpPr>
          <p:cNvPr id="3" name="TextBox 2"/>
          <p:cNvSpPr txBox="1"/>
          <p:nvPr/>
        </p:nvSpPr>
        <p:spPr>
          <a:xfrm>
            <a:off x="119406" y="1304612"/>
            <a:ext cx="3254009" cy="461665"/>
          </a:xfrm>
          <a:prstGeom prst="rect">
            <a:avLst/>
          </a:prstGeom>
          <a:noFill/>
        </p:spPr>
        <p:txBody>
          <a:bodyPr wrap="square" rtlCol="0">
            <a:spAutoFit/>
          </a:bodyPr>
          <a:lstStyle/>
          <a:p>
            <a:r>
              <a:rPr lang="en-US" sz="2400" dirty="0"/>
              <a:t>Inside every vent is a . . .</a:t>
            </a:r>
          </a:p>
        </p:txBody>
      </p:sp>
      <p:sp>
        <p:nvSpPr>
          <p:cNvPr id="4" name="TextBox 3">
            <a:extLst>
              <a:ext uri="{FF2B5EF4-FFF2-40B4-BE49-F238E27FC236}">
                <a16:creationId xmlns:a16="http://schemas.microsoft.com/office/drawing/2014/main" id="{0C4D3625-82C7-305F-F306-CC4C80A1213F}"/>
              </a:ext>
            </a:extLst>
          </p:cNvPr>
          <p:cNvSpPr txBox="1"/>
          <p:nvPr/>
        </p:nvSpPr>
        <p:spPr>
          <a:xfrm>
            <a:off x="119406" y="3843694"/>
            <a:ext cx="3394514" cy="3046988"/>
          </a:xfrm>
          <a:prstGeom prst="rect">
            <a:avLst/>
          </a:prstGeom>
          <a:noFill/>
        </p:spPr>
        <p:txBody>
          <a:bodyPr wrap="square" rtlCol="0">
            <a:spAutoFit/>
          </a:bodyPr>
          <a:lstStyle/>
          <a:p>
            <a:r>
              <a:rPr lang="en-US" sz="2400" dirty="0"/>
              <a:t>The monkey has 2 knobs —volume and pressure.</a:t>
            </a:r>
          </a:p>
          <a:p>
            <a:r>
              <a:rPr lang="en-US" sz="2400" dirty="0"/>
              <a:t>You can put the monkey in charge of either knob, but not both</a:t>
            </a:r>
            <a:r>
              <a:rPr lang="en-US" sz="2400" dirty="0">
                <a:sym typeface="Wingdings" pitchFamily="2" charset="2"/>
              </a:rPr>
              <a:t></a:t>
            </a:r>
            <a:endParaRPr lang="en-US" sz="2400" dirty="0"/>
          </a:p>
          <a:p>
            <a:r>
              <a:rPr lang="en-US" sz="2400" dirty="0">
                <a:solidFill>
                  <a:srgbClr val="C00000"/>
                </a:solidFill>
              </a:rPr>
              <a:t>Volume Control </a:t>
            </a:r>
            <a:r>
              <a:rPr lang="en-US" sz="2400" dirty="0"/>
              <a:t>and </a:t>
            </a:r>
          </a:p>
          <a:p>
            <a:r>
              <a:rPr lang="en-US" sz="2400" dirty="0">
                <a:solidFill>
                  <a:srgbClr val="C00000"/>
                </a:solidFill>
              </a:rPr>
              <a:t>Pressure Control </a:t>
            </a:r>
          </a:p>
          <a:p>
            <a:r>
              <a:rPr lang="en-US" sz="2400" dirty="0"/>
              <a:t>modes.</a:t>
            </a:r>
          </a:p>
        </p:txBody>
      </p:sp>
    </p:spTree>
    <p:extLst>
      <p:ext uri="{BB962C8B-B14F-4D97-AF65-F5344CB8AC3E}">
        <p14:creationId xmlns:p14="http://schemas.microsoft.com/office/powerpoint/2010/main" val="2963567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585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25" y="83771"/>
            <a:ext cx="10515600" cy="1325563"/>
          </a:xfrm>
        </p:spPr>
        <p:txBody>
          <a:bodyPr/>
          <a:lstStyle/>
          <a:p>
            <a:r>
              <a:rPr lang="en-US" dirty="0"/>
              <a:t>The Equation of Motion</a:t>
            </a:r>
          </a:p>
        </p:txBody>
      </p:sp>
      <p:sp>
        <p:nvSpPr>
          <p:cNvPr id="3" name="Content Placeholder 2"/>
          <p:cNvSpPr>
            <a:spLocks noGrp="1"/>
          </p:cNvSpPr>
          <p:nvPr>
            <p:ph idx="1"/>
          </p:nvPr>
        </p:nvSpPr>
        <p:spPr>
          <a:xfrm>
            <a:off x="453736" y="3428999"/>
            <a:ext cx="11475028" cy="2654445"/>
          </a:xfrm>
        </p:spPr>
        <p:txBody>
          <a:bodyPr/>
          <a:lstStyle/>
          <a:p>
            <a:r>
              <a:rPr lang="en-US" dirty="0"/>
              <a:t>You can tell the monkey to manage either side of the equation, but you have to worry about the other side.  </a:t>
            </a:r>
          </a:p>
          <a:p>
            <a:pPr lvl="1"/>
            <a:r>
              <a:rPr lang="en-US" dirty="0"/>
              <a:t>If monkey does pressure </a:t>
            </a:r>
            <a:r>
              <a:rPr lang="en-US" dirty="0">
                <a:sym typeface="Wingdings" panose="05000000000000000000" pitchFamily="2" charset="2"/>
              </a:rPr>
              <a:t> control variable is pressure (“</a:t>
            </a:r>
            <a:r>
              <a:rPr lang="en-US" b="1" dirty="0">
                <a:solidFill>
                  <a:srgbClr val="C00000"/>
                </a:solidFill>
                <a:sym typeface="Wingdings" panose="05000000000000000000" pitchFamily="2" charset="2"/>
              </a:rPr>
              <a:t>pressure control mode</a:t>
            </a:r>
            <a:r>
              <a:rPr lang="en-US" dirty="0">
                <a:sym typeface="Wingdings" panose="05000000000000000000" pitchFamily="2" charset="2"/>
              </a:rPr>
              <a:t>”)</a:t>
            </a:r>
          </a:p>
          <a:p>
            <a:pPr lvl="2"/>
            <a:r>
              <a:rPr lang="en-US" dirty="0">
                <a:sym typeface="Wingdings" panose="05000000000000000000" pitchFamily="2" charset="2"/>
              </a:rPr>
              <a:t>Alarms will tell you when volumes or flows are too low</a:t>
            </a:r>
          </a:p>
          <a:p>
            <a:pPr lvl="1"/>
            <a:r>
              <a:rPr lang="en-US" dirty="0">
                <a:sym typeface="Wingdings" panose="05000000000000000000" pitchFamily="2" charset="2"/>
              </a:rPr>
              <a:t>If monkey does volume &amp; flow  control variable is volume (“</a:t>
            </a:r>
            <a:r>
              <a:rPr lang="en-US" b="1" dirty="0">
                <a:solidFill>
                  <a:srgbClr val="C00000"/>
                </a:solidFill>
                <a:sym typeface="Wingdings" panose="05000000000000000000" pitchFamily="2" charset="2"/>
              </a:rPr>
              <a:t>volume control mode</a:t>
            </a:r>
            <a:r>
              <a:rPr lang="en-US" dirty="0">
                <a:sym typeface="Wingdings" panose="05000000000000000000" pitchFamily="2" charset="2"/>
              </a:rPr>
              <a:t>”)</a:t>
            </a:r>
          </a:p>
          <a:p>
            <a:pPr lvl="2"/>
            <a:r>
              <a:rPr lang="en-US" dirty="0">
                <a:sym typeface="Wingdings" panose="05000000000000000000" pitchFamily="2" charset="2"/>
              </a:rPr>
              <a:t>Alarms will tell you when pressures are too high</a:t>
            </a:r>
            <a:endParaRPr lang="en-US" dirty="0"/>
          </a:p>
        </p:txBody>
      </p:sp>
      <p:sp>
        <p:nvSpPr>
          <p:cNvPr id="4" name="TextBox 3"/>
          <p:cNvSpPr txBox="1"/>
          <p:nvPr/>
        </p:nvSpPr>
        <p:spPr>
          <a:xfrm>
            <a:off x="-26394" y="1409334"/>
            <a:ext cx="12170448" cy="1754326"/>
          </a:xfrm>
          <a:prstGeom prst="rect">
            <a:avLst/>
          </a:prstGeom>
          <a:noFill/>
        </p:spPr>
        <p:txBody>
          <a:bodyPr wrap="none" rtlCol="0">
            <a:spAutoFit/>
          </a:bodyPr>
          <a:lstStyle/>
          <a:p>
            <a:pPr algn="ctr"/>
            <a:r>
              <a:rPr lang="en-US" sz="3600" b="1" dirty="0" err="1">
                <a:solidFill>
                  <a:srgbClr val="FF0000"/>
                </a:solidFill>
              </a:rPr>
              <a:t>P</a:t>
            </a:r>
            <a:r>
              <a:rPr lang="en-US" sz="3600" b="1" baseline="-25000" dirty="0" err="1">
                <a:solidFill>
                  <a:srgbClr val="FF0000"/>
                </a:solidFill>
              </a:rPr>
              <a:t>vent</a:t>
            </a:r>
            <a:r>
              <a:rPr lang="en-US" sz="3600" b="1" dirty="0">
                <a:solidFill>
                  <a:srgbClr val="FF0000"/>
                </a:solidFill>
              </a:rPr>
              <a:t> = </a:t>
            </a:r>
            <a:r>
              <a:rPr lang="en-US" sz="3600" b="1" dirty="0" err="1">
                <a:solidFill>
                  <a:srgbClr val="FF0000"/>
                </a:solidFill>
              </a:rPr>
              <a:t>P</a:t>
            </a:r>
            <a:r>
              <a:rPr lang="en-US" sz="3600" b="1" baseline="-25000" dirty="0" err="1">
                <a:solidFill>
                  <a:srgbClr val="FF0000"/>
                </a:solidFill>
              </a:rPr>
              <a:t>elastic</a:t>
            </a:r>
            <a:r>
              <a:rPr lang="en-US" sz="3600" b="1" baseline="-25000" dirty="0">
                <a:solidFill>
                  <a:srgbClr val="FF0000"/>
                </a:solidFill>
              </a:rPr>
              <a:t> </a:t>
            </a:r>
            <a:r>
              <a:rPr lang="en-US" sz="3600" b="1" dirty="0">
                <a:solidFill>
                  <a:srgbClr val="FF0000"/>
                </a:solidFill>
              </a:rPr>
              <a:t>+ </a:t>
            </a:r>
            <a:r>
              <a:rPr lang="en-US" sz="3600" b="1" dirty="0" err="1">
                <a:solidFill>
                  <a:srgbClr val="FF0000"/>
                </a:solidFill>
              </a:rPr>
              <a:t>P</a:t>
            </a:r>
            <a:r>
              <a:rPr lang="en-US" sz="3600" b="1" baseline="-25000" dirty="0" err="1">
                <a:solidFill>
                  <a:srgbClr val="FF0000"/>
                </a:solidFill>
              </a:rPr>
              <a:t>resistive</a:t>
            </a:r>
            <a:endParaRPr lang="en-US" sz="3600" b="1" baseline="-25000" dirty="0">
              <a:solidFill>
                <a:srgbClr val="FF0000"/>
              </a:solidFill>
            </a:endParaRPr>
          </a:p>
          <a:p>
            <a:pPr algn="ctr"/>
            <a:endParaRPr lang="en-US" sz="3600" dirty="0">
              <a:solidFill>
                <a:srgbClr val="FF0000"/>
              </a:solidFill>
            </a:endParaRPr>
          </a:p>
          <a:p>
            <a:pPr algn="ctr"/>
            <a:r>
              <a:rPr lang="en-US" sz="3600" b="1" u="sng" dirty="0" err="1">
                <a:solidFill>
                  <a:srgbClr val="FF0000"/>
                </a:solidFill>
              </a:rPr>
              <a:t>Pressure</a:t>
            </a:r>
            <a:r>
              <a:rPr lang="en-US" sz="3600" b="1" baseline="-25000" dirty="0" err="1">
                <a:solidFill>
                  <a:srgbClr val="FF0000"/>
                </a:solidFill>
              </a:rPr>
              <a:t>vent</a:t>
            </a:r>
            <a:r>
              <a:rPr lang="en-US" sz="3600" b="1" baseline="-25000" dirty="0">
                <a:solidFill>
                  <a:srgbClr val="FF0000"/>
                </a:solidFill>
              </a:rPr>
              <a:t> </a:t>
            </a:r>
            <a:r>
              <a:rPr lang="en-US" sz="3600" b="1" dirty="0">
                <a:solidFill>
                  <a:srgbClr val="FF0000"/>
                </a:solidFill>
              </a:rPr>
              <a:t>= Elastance x </a:t>
            </a:r>
            <a:r>
              <a:rPr lang="en-US" sz="3600" b="1" u="sng" dirty="0">
                <a:solidFill>
                  <a:srgbClr val="FF0000"/>
                </a:solidFill>
              </a:rPr>
              <a:t>Volume</a:t>
            </a:r>
            <a:r>
              <a:rPr lang="en-US" sz="3600" b="1" dirty="0">
                <a:solidFill>
                  <a:srgbClr val="FF0000"/>
                </a:solidFill>
              </a:rPr>
              <a:t> + Resistance x </a:t>
            </a:r>
            <a:r>
              <a:rPr lang="en-US" sz="3600" b="1" u="sng" dirty="0">
                <a:solidFill>
                  <a:srgbClr val="FF0000"/>
                </a:solidFill>
              </a:rPr>
              <a:t>Flow + </a:t>
            </a:r>
            <a:r>
              <a:rPr lang="en-US" sz="3600" b="1" dirty="0" err="1">
                <a:solidFill>
                  <a:srgbClr val="FF0000"/>
                </a:solidFill>
              </a:rPr>
              <a:t>PEEP</a:t>
            </a:r>
            <a:r>
              <a:rPr lang="en-US" sz="3600" baseline="-25000" dirty="0" err="1">
                <a:solidFill>
                  <a:srgbClr val="FF0000"/>
                </a:solidFill>
              </a:rPr>
              <a:t>total</a:t>
            </a:r>
            <a:endParaRPr lang="en-US" sz="3600" dirty="0">
              <a:solidFill>
                <a:srgbClr val="FF0000"/>
              </a:solidFill>
            </a:endParaRPr>
          </a:p>
        </p:txBody>
      </p:sp>
      <p:sp>
        <p:nvSpPr>
          <p:cNvPr id="5" name="TextBox 4">
            <a:extLst>
              <a:ext uri="{FF2B5EF4-FFF2-40B4-BE49-F238E27FC236}">
                <a16:creationId xmlns:a16="http://schemas.microsoft.com/office/drawing/2014/main" id="{25775E14-56C3-8703-D7CB-6E918B93B954}"/>
              </a:ext>
            </a:extLst>
          </p:cNvPr>
          <p:cNvSpPr txBox="1"/>
          <p:nvPr/>
        </p:nvSpPr>
        <p:spPr>
          <a:xfrm>
            <a:off x="8389550" y="423386"/>
            <a:ext cx="3213847" cy="646331"/>
          </a:xfrm>
          <a:prstGeom prst="rect">
            <a:avLst/>
          </a:prstGeom>
          <a:noFill/>
        </p:spPr>
        <p:txBody>
          <a:bodyPr wrap="square" rtlCol="0">
            <a:spAutoFit/>
          </a:bodyPr>
          <a:lstStyle/>
          <a:p>
            <a:r>
              <a:rPr lang="en-US" i="1" dirty="0"/>
              <a:t>When the patient is Passive ( no effort) </a:t>
            </a:r>
          </a:p>
        </p:txBody>
      </p:sp>
    </p:spTree>
    <p:extLst>
      <p:ext uri="{BB962C8B-B14F-4D97-AF65-F5344CB8AC3E}">
        <p14:creationId xmlns:p14="http://schemas.microsoft.com/office/powerpoint/2010/main" val="32206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en-US" dirty="0"/>
              <a:t>The respiratory cycle on a ventilator:</a:t>
            </a:r>
          </a:p>
        </p:txBody>
      </p:sp>
      <p:sp>
        <p:nvSpPr>
          <p:cNvPr id="17413" name="Rectangle 5"/>
          <p:cNvSpPr>
            <a:spLocks noGrp="1" noChangeArrowheads="1"/>
          </p:cNvSpPr>
          <p:nvPr>
            <p:ph type="body" sz="half" idx="1"/>
          </p:nvPr>
        </p:nvSpPr>
        <p:spPr/>
        <p:txBody>
          <a:bodyPr/>
          <a:lstStyle/>
          <a:p>
            <a:r>
              <a:rPr lang="en-US" altLang="en-US" dirty="0"/>
              <a:t>What signals the start of inspiration?</a:t>
            </a:r>
          </a:p>
          <a:p>
            <a:pPr lvl="1">
              <a:buFont typeface="Wingdings" panose="05000000000000000000" pitchFamily="2" charset="2"/>
              <a:buNone/>
            </a:pPr>
            <a:r>
              <a:rPr lang="en-US" altLang="en-US" dirty="0"/>
              <a:t>(Also called the trigger) </a:t>
            </a:r>
          </a:p>
          <a:p>
            <a:pPr lvl="1">
              <a:buFont typeface="Wingdings" panose="05000000000000000000" pitchFamily="2" charset="2"/>
              <a:buNone/>
            </a:pPr>
            <a:r>
              <a:rPr lang="en-US" altLang="en-US" dirty="0">
                <a:solidFill>
                  <a:srgbClr val="FF0000"/>
                </a:solidFill>
              </a:rPr>
              <a:t>“</a:t>
            </a:r>
            <a:r>
              <a:rPr lang="en-US" altLang="en-US" b="1" dirty="0">
                <a:solidFill>
                  <a:srgbClr val="FF0000"/>
                </a:solidFill>
              </a:rPr>
              <a:t>Triggering</a:t>
            </a:r>
            <a:r>
              <a:rPr lang="en-US" altLang="en-US" dirty="0">
                <a:solidFill>
                  <a:srgbClr val="FF0000"/>
                </a:solidFill>
              </a:rPr>
              <a:t>” </a:t>
            </a:r>
            <a:r>
              <a:rPr lang="en-US" altLang="en-US" dirty="0"/>
              <a:t>can be due to . . .</a:t>
            </a:r>
          </a:p>
          <a:p>
            <a:pPr lvl="1"/>
            <a:r>
              <a:rPr lang="en-US" altLang="en-US" dirty="0"/>
              <a:t>Preset </a:t>
            </a:r>
            <a:r>
              <a:rPr lang="en-US" altLang="en-US" dirty="0">
                <a:solidFill>
                  <a:srgbClr val="FF0000"/>
                </a:solidFill>
              </a:rPr>
              <a:t>time </a:t>
            </a:r>
            <a:r>
              <a:rPr lang="en-US" altLang="en-US" dirty="0"/>
              <a:t>since last breath</a:t>
            </a:r>
          </a:p>
          <a:p>
            <a:pPr lvl="1"/>
            <a:r>
              <a:rPr lang="en-US" altLang="en-US" dirty="0"/>
              <a:t>Patient-generated </a:t>
            </a:r>
            <a:r>
              <a:rPr lang="en-US" altLang="en-US" dirty="0">
                <a:solidFill>
                  <a:srgbClr val="FF0000"/>
                </a:solidFill>
              </a:rPr>
              <a:t>pressure </a:t>
            </a:r>
            <a:r>
              <a:rPr lang="en-US" altLang="en-US" dirty="0"/>
              <a:t>drop</a:t>
            </a:r>
          </a:p>
          <a:p>
            <a:pPr lvl="1"/>
            <a:r>
              <a:rPr lang="en-US" altLang="en-US" dirty="0"/>
              <a:t>Patient-generated inward air </a:t>
            </a:r>
            <a:r>
              <a:rPr lang="en-US" altLang="en-US" dirty="0">
                <a:solidFill>
                  <a:srgbClr val="FF0000"/>
                </a:solidFill>
              </a:rPr>
              <a:t>flow</a:t>
            </a:r>
          </a:p>
          <a:p>
            <a:pPr lvl="1"/>
            <a:endParaRPr lang="en-US" altLang="en-US" dirty="0"/>
          </a:p>
        </p:txBody>
      </p:sp>
      <p:sp>
        <p:nvSpPr>
          <p:cNvPr id="17414" name="Rectangle 6"/>
          <p:cNvSpPr>
            <a:spLocks noGrp="1" noChangeArrowheads="1"/>
          </p:cNvSpPr>
          <p:nvPr>
            <p:ph type="body" sz="half" idx="2"/>
          </p:nvPr>
        </p:nvSpPr>
        <p:spPr/>
        <p:txBody>
          <a:bodyPr/>
          <a:lstStyle/>
          <a:p>
            <a:r>
              <a:rPr lang="en-US" altLang="en-US" dirty="0"/>
              <a:t>What signals the end of inspiration?</a:t>
            </a:r>
          </a:p>
          <a:p>
            <a:pPr lvl="1">
              <a:buFont typeface="Wingdings" panose="05000000000000000000" pitchFamily="2" charset="2"/>
              <a:buNone/>
            </a:pPr>
            <a:r>
              <a:rPr lang="en-US" altLang="en-US" dirty="0"/>
              <a:t>(Also called the cycling variable)</a:t>
            </a:r>
          </a:p>
          <a:p>
            <a:pPr lvl="1">
              <a:buFont typeface="Wingdings" panose="05000000000000000000" pitchFamily="2" charset="2"/>
              <a:buNone/>
            </a:pPr>
            <a:r>
              <a:rPr lang="en-US" altLang="en-US" b="1" dirty="0">
                <a:solidFill>
                  <a:srgbClr val="FF0000"/>
                </a:solidFill>
              </a:rPr>
              <a:t>“Cycling”</a:t>
            </a:r>
            <a:r>
              <a:rPr lang="en-US" altLang="en-US" dirty="0"/>
              <a:t> can be based on . . . </a:t>
            </a:r>
          </a:p>
          <a:p>
            <a:pPr lvl="1"/>
            <a:r>
              <a:rPr lang="en-US" altLang="en-US" dirty="0"/>
              <a:t>Preset </a:t>
            </a:r>
            <a:r>
              <a:rPr lang="en-US" altLang="en-US" dirty="0">
                <a:solidFill>
                  <a:srgbClr val="FF0000"/>
                </a:solidFill>
              </a:rPr>
              <a:t>time </a:t>
            </a:r>
            <a:r>
              <a:rPr lang="en-US" altLang="en-US" dirty="0"/>
              <a:t>since triggering</a:t>
            </a:r>
          </a:p>
          <a:p>
            <a:pPr lvl="1"/>
            <a:r>
              <a:rPr lang="en-US" altLang="en-US" dirty="0"/>
              <a:t>Preset </a:t>
            </a:r>
            <a:r>
              <a:rPr lang="en-US" altLang="en-US" dirty="0">
                <a:solidFill>
                  <a:srgbClr val="FF0000"/>
                </a:solidFill>
              </a:rPr>
              <a:t>volume </a:t>
            </a:r>
            <a:r>
              <a:rPr lang="en-US" altLang="en-US" dirty="0"/>
              <a:t>target reached</a:t>
            </a:r>
          </a:p>
          <a:p>
            <a:pPr lvl="1"/>
            <a:r>
              <a:rPr lang="en-US" altLang="en-US" dirty="0"/>
              <a:t>Preset </a:t>
            </a:r>
            <a:r>
              <a:rPr lang="en-US" altLang="en-US" dirty="0">
                <a:solidFill>
                  <a:srgbClr val="FF0000"/>
                </a:solidFill>
              </a:rPr>
              <a:t>flow</a:t>
            </a:r>
            <a:r>
              <a:rPr lang="en-US" altLang="en-US" dirty="0"/>
              <a:t> target reached</a:t>
            </a:r>
          </a:p>
          <a:p>
            <a:endParaRPr lang="en-US" altLang="en-US" dirty="0"/>
          </a:p>
        </p:txBody>
      </p:sp>
      <p:grpSp>
        <p:nvGrpSpPr>
          <p:cNvPr id="17422" name="Group 14"/>
          <p:cNvGrpSpPr>
            <a:grpSpLocks/>
          </p:cNvGrpSpPr>
          <p:nvPr/>
        </p:nvGrpSpPr>
        <p:grpSpPr bwMode="auto">
          <a:xfrm>
            <a:off x="3997036" y="4892675"/>
            <a:ext cx="3697288" cy="1600200"/>
            <a:chOff x="1488" y="3168"/>
            <a:chExt cx="2329" cy="1008"/>
          </a:xfrm>
        </p:grpSpPr>
        <p:grpSp>
          <p:nvGrpSpPr>
            <p:cNvPr id="17417" name="Group 9"/>
            <p:cNvGrpSpPr>
              <a:grpSpLocks/>
            </p:cNvGrpSpPr>
            <p:nvPr/>
          </p:nvGrpSpPr>
          <p:grpSpPr bwMode="auto">
            <a:xfrm>
              <a:off x="2208" y="3168"/>
              <a:ext cx="1055" cy="1008"/>
              <a:chOff x="2160" y="3120"/>
              <a:chExt cx="1055" cy="1008"/>
            </a:xfrm>
          </p:grpSpPr>
          <p:sp>
            <p:nvSpPr>
              <p:cNvPr id="17415" name="Arc 7"/>
              <p:cNvSpPr>
                <a:spLocks/>
              </p:cNvSpPr>
              <p:nvPr/>
            </p:nvSpPr>
            <p:spPr bwMode="auto">
              <a:xfrm flipV="1">
                <a:off x="2160" y="3648"/>
                <a:ext cx="1055" cy="480"/>
              </a:xfrm>
              <a:custGeom>
                <a:avLst/>
                <a:gdLst>
                  <a:gd name="G0" fmla="+- 21547 0 0"/>
                  <a:gd name="G1" fmla="+- 21600 0 0"/>
                  <a:gd name="G2" fmla="+- 21600 0 0"/>
                  <a:gd name="T0" fmla="*/ 0 w 43147"/>
                  <a:gd name="T1" fmla="*/ 20081 h 21600"/>
                  <a:gd name="T2" fmla="*/ 43147 w 43147"/>
                  <a:gd name="T3" fmla="*/ 21600 h 21600"/>
                  <a:gd name="T4" fmla="*/ 21547 w 43147"/>
                  <a:gd name="T5" fmla="*/ 21600 h 21600"/>
                </a:gdLst>
                <a:ahLst/>
                <a:cxnLst>
                  <a:cxn ang="0">
                    <a:pos x="T0" y="T1"/>
                  </a:cxn>
                  <a:cxn ang="0">
                    <a:pos x="T2" y="T3"/>
                  </a:cxn>
                  <a:cxn ang="0">
                    <a:pos x="T4" y="T5"/>
                  </a:cxn>
                </a:cxnLst>
                <a:rect l="0" t="0" r="r" b="b"/>
                <a:pathLst>
                  <a:path w="43147" h="21600" fill="none" extrusionOk="0">
                    <a:moveTo>
                      <a:pt x="0" y="20081"/>
                    </a:moveTo>
                    <a:cubicBezTo>
                      <a:pt x="797" y="8769"/>
                      <a:pt x="10207" y="0"/>
                      <a:pt x="21547" y="0"/>
                    </a:cubicBezTo>
                    <a:cubicBezTo>
                      <a:pt x="33476" y="0"/>
                      <a:pt x="43147" y="9670"/>
                      <a:pt x="43147" y="21600"/>
                    </a:cubicBezTo>
                  </a:path>
                  <a:path w="43147" h="21600" stroke="0" extrusionOk="0">
                    <a:moveTo>
                      <a:pt x="0" y="20081"/>
                    </a:moveTo>
                    <a:cubicBezTo>
                      <a:pt x="797" y="8769"/>
                      <a:pt x="10207" y="0"/>
                      <a:pt x="21547" y="0"/>
                    </a:cubicBezTo>
                    <a:cubicBezTo>
                      <a:pt x="33476" y="0"/>
                      <a:pt x="43147" y="9670"/>
                      <a:pt x="43147" y="21600"/>
                    </a:cubicBezTo>
                    <a:lnTo>
                      <a:pt x="21547" y="21600"/>
                    </a:lnTo>
                    <a:close/>
                  </a:path>
                </a:pathLst>
              </a:custGeom>
              <a:noFill/>
              <a:ln w="571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Arc 8"/>
              <p:cNvSpPr>
                <a:spLocks/>
              </p:cNvSpPr>
              <p:nvPr/>
            </p:nvSpPr>
            <p:spPr bwMode="auto">
              <a:xfrm rot="10800000" flipV="1">
                <a:off x="2160" y="3120"/>
                <a:ext cx="1055" cy="480"/>
              </a:xfrm>
              <a:custGeom>
                <a:avLst/>
                <a:gdLst>
                  <a:gd name="G0" fmla="+- 21547 0 0"/>
                  <a:gd name="G1" fmla="+- 21600 0 0"/>
                  <a:gd name="G2" fmla="+- 21600 0 0"/>
                  <a:gd name="T0" fmla="*/ 0 w 43147"/>
                  <a:gd name="T1" fmla="*/ 20081 h 21600"/>
                  <a:gd name="T2" fmla="*/ 43147 w 43147"/>
                  <a:gd name="T3" fmla="*/ 21600 h 21600"/>
                  <a:gd name="T4" fmla="*/ 21547 w 43147"/>
                  <a:gd name="T5" fmla="*/ 21600 h 21600"/>
                </a:gdLst>
                <a:ahLst/>
                <a:cxnLst>
                  <a:cxn ang="0">
                    <a:pos x="T0" y="T1"/>
                  </a:cxn>
                  <a:cxn ang="0">
                    <a:pos x="T2" y="T3"/>
                  </a:cxn>
                  <a:cxn ang="0">
                    <a:pos x="T4" y="T5"/>
                  </a:cxn>
                </a:cxnLst>
                <a:rect l="0" t="0" r="r" b="b"/>
                <a:pathLst>
                  <a:path w="43147" h="21600" fill="none" extrusionOk="0">
                    <a:moveTo>
                      <a:pt x="0" y="20081"/>
                    </a:moveTo>
                    <a:cubicBezTo>
                      <a:pt x="797" y="8769"/>
                      <a:pt x="10207" y="0"/>
                      <a:pt x="21547" y="0"/>
                    </a:cubicBezTo>
                    <a:cubicBezTo>
                      <a:pt x="33476" y="0"/>
                      <a:pt x="43147" y="9670"/>
                      <a:pt x="43147" y="21600"/>
                    </a:cubicBezTo>
                  </a:path>
                  <a:path w="43147" h="21600" stroke="0" extrusionOk="0">
                    <a:moveTo>
                      <a:pt x="0" y="20081"/>
                    </a:moveTo>
                    <a:cubicBezTo>
                      <a:pt x="797" y="8769"/>
                      <a:pt x="10207" y="0"/>
                      <a:pt x="21547" y="0"/>
                    </a:cubicBezTo>
                    <a:cubicBezTo>
                      <a:pt x="33476" y="0"/>
                      <a:pt x="43147" y="9670"/>
                      <a:pt x="43147" y="21600"/>
                    </a:cubicBezTo>
                    <a:lnTo>
                      <a:pt x="21547" y="21600"/>
                    </a:lnTo>
                    <a:close/>
                  </a:path>
                </a:pathLst>
              </a:custGeom>
              <a:noFill/>
              <a:ln w="571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8" name="Text Box 10"/>
            <p:cNvSpPr txBox="1">
              <a:spLocks noChangeArrowheads="1"/>
            </p:cNvSpPr>
            <p:nvPr/>
          </p:nvSpPr>
          <p:spPr bwMode="auto">
            <a:xfrm>
              <a:off x="2352" y="3312"/>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inspiration</a:t>
              </a:r>
            </a:p>
          </p:txBody>
        </p:sp>
        <p:sp>
          <p:nvSpPr>
            <p:cNvPr id="17419" name="Text Box 11"/>
            <p:cNvSpPr txBox="1">
              <a:spLocks noChangeArrowheads="1"/>
            </p:cNvSpPr>
            <p:nvPr/>
          </p:nvSpPr>
          <p:spPr bwMode="auto">
            <a:xfrm>
              <a:off x="2352" y="3792"/>
              <a:ext cx="7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expiration</a:t>
              </a:r>
            </a:p>
          </p:txBody>
        </p:sp>
        <p:sp>
          <p:nvSpPr>
            <p:cNvPr id="17420" name="Text Box 12"/>
            <p:cNvSpPr txBox="1">
              <a:spLocks noChangeArrowheads="1"/>
            </p:cNvSpPr>
            <p:nvPr/>
          </p:nvSpPr>
          <p:spPr bwMode="auto">
            <a:xfrm>
              <a:off x="3302" y="3527"/>
              <a:ext cx="5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cycling</a:t>
              </a:r>
            </a:p>
          </p:txBody>
        </p:sp>
        <p:sp>
          <p:nvSpPr>
            <p:cNvPr id="17421" name="Text Box 13"/>
            <p:cNvSpPr txBox="1">
              <a:spLocks noChangeArrowheads="1"/>
            </p:cNvSpPr>
            <p:nvPr/>
          </p:nvSpPr>
          <p:spPr bwMode="auto">
            <a:xfrm>
              <a:off x="1488" y="3552"/>
              <a:ext cx="6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triggering</a:t>
              </a:r>
            </a:p>
          </p:txBody>
        </p:sp>
      </p:grpSp>
    </p:spTree>
    <p:extLst>
      <p:ext uri="{BB962C8B-B14F-4D97-AF65-F5344CB8AC3E}">
        <p14:creationId xmlns:p14="http://schemas.microsoft.com/office/powerpoint/2010/main" val="41354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48" y="176867"/>
            <a:ext cx="10515600" cy="1325563"/>
          </a:xfrm>
        </p:spPr>
        <p:txBody>
          <a:bodyPr/>
          <a:lstStyle/>
          <a:p>
            <a:r>
              <a:rPr lang="en-US" dirty="0"/>
              <a:t>Breath Types (2 types)</a:t>
            </a:r>
          </a:p>
        </p:txBody>
      </p:sp>
      <p:sp>
        <p:nvSpPr>
          <p:cNvPr id="3" name="Content Placeholder 2"/>
          <p:cNvSpPr>
            <a:spLocks noGrp="1"/>
          </p:cNvSpPr>
          <p:nvPr>
            <p:ph idx="1"/>
          </p:nvPr>
        </p:nvSpPr>
        <p:spPr>
          <a:xfrm>
            <a:off x="838200" y="1331259"/>
            <a:ext cx="10515600" cy="4845704"/>
          </a:xfrm>
        </p:spPr>
        <p:txBody>
          <a:bodyPr/>
          <a:lstStyle/>
          <a:p>
            <a:r>
              <a:rPr lang="en-US" b="1" dirty="0"/>
              <a:t>Mandatory</a:t>
            </a:r>
            <a:r>
              <a:rPr lang="en-US" dirty="0"/>
              <a:t> breaths</a:t>
            </a:r>
          </a:p>
          <a:p>
            <a:pPr lvl="1"/>
            <a:r>
              <a:rPr lang="en-US" dirty="0"/>
              <a:t>Breaths are either triggered, cycled or both </a:t>
            </a:r>
            <a:r>
              <a:rPr lang="en-US" u="sng" dirty="0"/>
              <a:t>by the machine</a:t>
            </a:r>
          </a:p>
          <a:p>
            <a:r>
              <a:rPr lang="en-US" b="1" dirty="0"/>
              <a:t>Spontaneous</a:t>
            </a:r>
            <a:r>
              <a:rPr lang="en-US" dirty="0"/>
              <a:t> breaths</a:t>
            </a:r>
          </a:p>
          <a:p>
            <a:pPr lvl="1"/>
            <a:r>
              <a:rPr lang="en-US" dirty="0"/>
              <a:t>Breaths are </a:t>
            </a:r>
            <a:r>
              <a:rPr lang="en-US" u="sng" dirty="0"/>
              <a:t>both triggered and cycled by patient</a:t>
            </a:r>
          </a:p>
          <a:p>
            <a:endParaRPr lang="en-US" dirty="0"/>
          </a:p>
          <a:p>
            <a:endParaRPr lang="en-US" dirty="0"/>
          </a:p>
          <a:p>
            <a:r>
              <a:rPr lang="en-US" dirty="0"/>
              <a:t>CMV = continuous mandatory ventilation (all breaths mandatory)</a:t>
            </a:r>
          </a:p>
          <a:p>
            <a:r>
              <a:rPr lang="en-US" dirty="0"/>
              <a:t>CSV = continuous spontaneous ventilation (all breaths spontaneous)</a:t>
            </a:r>
          </a:p>
          <a:p>
            <a:r>
              <a:rPr lang="en-US" dirty="0"/>
              <a:t>IMV = intermittent mandatory ventilation (some of each)</a:t>
            </a:r>
          </a:p>
          <a:p>
            <a:endParaRPr lang="en-US" dirty="0"/>
          </a:p>
          <a:p>
            <a:endParaRPr lang="en-US" dirty="0"/>
          </a:p>
        </p:txBody>
      </p:sp>
      <p:sp>
        <p:nvSpPr>
          <p:cNvPr id="4" name="TextBox 3"/>
          <p:cNvSpPr txBox="1"/>
          <p:nvPr/>
        </p:nvSpPr>
        <p:spPr>
          <a:xfrm>
            <a:off x="301046" y="6157248"/>
            <a:ext cx="11731417" cy="646331"/>
          </a:xfrm>
          <a:prstGeom prst="rect">
            <a:avLst/>
          </a:prstGeom>
          <a:noFill/>
        </p:spPr>
        <p:txBody>
          <a:bodyPr wrap="none" rtlCol="0">
            <a:spAutoFit/>
          </a:bodyPr>
          <a:lstStyle/>
          <a:p>
            <a:r>
              <a:rPr lang="en-US" dirty="0"/>
              <a:t>To look forward to as fellows:  </a:t>
            </a:r>
          </a:p>
          <a:p>
            <a:r>
              <a:rPr lang="en-US" dirty="0"/>
              <a:t>“Targeting schemes” – what makes modes with the same control variable and breath sequence distinct from each other . . .</a:t>
            </a:r>
          </a:p>
        </p:txBody>
      </p:sp>
      <p:sp>
        <p:nvSpPr>
          <p:cNvPr id="5" name="Title 1"/>
          <p:cNvSpPr txBox="1">
            <a:spLocks/>
          </p:cNvSpPr>
          <p:nvPr/>
        </p:nvSpPr>
        <p:spPr>
          <a:xfrm>
            <a:off x="836548" y="30913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Breath Sequence (3 sequences)</a:t>
            </a:r>
          </a:p>
        </p:txBody>
      </p:sp>
    </p:spTree>
    <p:extLst>
      <p:ext uri="{BB962C8B-B14F-4D97-AF65-F5344CB8AC3E}">
        <p14:creationId xmlns:p14="http://schemas.microsoft.com/office/powerpoint/2010/main" val="12091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Knob-ology</a:t>
            </a:r>
          </a:p>
        </p:txBody>
      </p:sp>
      <p:sp>
        <p:nvSpPr>
          <p:cNvPr id="3" name="Content Placeholder 2"/>
          <p:cNvSpPr>
            <a:spLocks noGrp="1"/>
          </p:cNvSpPr>
          <p:nvPr>
            <p:ph sz="half" idx="1"/>
          </p:nvPr>
        </p:nvSpPr>
        <p:spPr>
          <a:xfrm>
            <a:off x="3990786" y="1787236"/>
            <a:ext cx="3782291" cy="4741155"/>
          </a:xfrm>
        </p:spPr>
        <p:txBody>
          <a:bodyPr>
            <a:normAutofit lnSpcReduction="10000"/>
          </a:bodyPr>
          <a:lstStyle/>
          <a:p>
            <a:r>
              <a:rPr lang="en-US" sz="2400" dirty="0"/>
              <a:t>Find the input areas </a:t>
            </a:r>
          </a:p>
          <a:p>
            <a:r>
              <a:rPr lang="en-US" sz="2400" dirty="0"/>
              <a:t>Find the output areas </a:t>
            </a:r>
          </a:p>
          <a:p>
            <a:r>
              <a:rPr lang="en-US" sz="2400" dirty="0"/>
              <a:t>Learn how to select a parameter and change the setting</a:t>
            </a:r>
          </a:p>
          <a:p>
            <a:pPr lvl="1"/>
            <a:r>
              <a:rPr lang="en-US" sz="2000" dirty="0"/>
              <a:t>Most vents now have touch screens and a system with control knob/accept</a:t>
            </a:r>
          </a:p>
          <a:p>
            <a:r>
              <a:rPr lang="en-US" sz="2400" dirty="0"/>
              <a:t>Learn how to display waveforms and which ones are most useful</a:t>
            </a:r>
          </a:p>
          <a:p>
            <a:r>
              <a:rPr lang="en-US" sz="2400" dirty="0"/>
              <a:t>Learn how to perform inspiratory and expiratory holds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74" t="4019" r="17864" b="21052"/>
          <a:stretch/>
        </p:blipFill>
        <p:spPr>
          <a:xfrm>
            <a:off x="145472" y="1787236"/>
            <a:ext cx="3889529" cy="436418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24" r="10520"/>
          <a:stretch/>
        </p:blipFill>
        <p:spPr>
          <a:xfrm>
            <a:off x="7912020" y="7944"/>
            <a:ext cx="4104167" cy="34522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155" y="3859625"/>
            <a:ext cx="4311856" cy="2694910"/>
          </a:xfrm>
          <a:prstGeom prst="rect">
            <a:avLst/>
          </a:prstGeom>
        </p:spPr>
      </p:pic>
      <p:sp>
        <p:nvSpPr>
          <p:cNvPr id="8" name="Rectangle 7"/>
          <p:cNvSpPr/>
          <p:nvPr/>
        </p:nvSpPr>
        <p:spPr>
          <a:xfrm>
            <a:off x="8686801" y="5260246"/>
            <a:ext cx="2551813" cy="555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47189" y="1814793"/>
            <a:ext cx="1463749" cy="315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8719" y="2330053"/>
            <a:ext cx="3133060" cy="1130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302" y="3969325"/>
            <a:ext cx="2232837" cy="15702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86801" y="4057977"/>
            <a:ext cx="2551813" cy="114910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68455" y="2228679"/>
            <a:ext cx="1639013" cy="31543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58720" y="707713"/>
            <a:ext cx="3133060" cy="154926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5400" y="2238219"/>
            <a:ext cx="2242105" cy="157023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80271" y="4059007"/>
            <a:ext cx="2267753" cy="31543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09522" y="6062428"/>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260578" y="1967586"/>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19961" y="5375241"/>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6526" y="6127620"/>
            <a:ext cx="2070503" cy="369332"/>
          </a:xfrm>
          <a:prstGeom prst="rect">
            <a:avLst/>
          </a:prstGeom>
          <a:noFill/>
        </p:spPr>
        <p:txBody>
          <a:bodyPr wrap="none" rtlCol="0">
            <a:spAutoFit/>
          </a:bodyPr>
          <a:lstStyle/>
          <a:p>
            <a:r>
              <a:rPr lang="en-US" dirty="0"/>
              <a:t>Puritan Bennett 840</a:t>
            </a:r>
          </a:p>
        </p:txBody>
      </p:sp>
      <p:sp>
        <p:nvSpPr>
          <p:cNvPr id="21" name="TextBox 20"/>
          <p:cNvSpPr txBox="1"/>
          <p:nvPr/>
        </p:nvSpPr>
        <p:spPr>
          <a:xfrm>
            <a:off x="9207545" y="3391338"/>
            <a:ext cx="1630959" cy="369332"/>
          </a:xfrm>
          <a:prstGeom prst="rect">
            <a:avLst/>
          </a:prstGeom>
          <a:noFill/>
        </p:spPr>
        <p:txBody>
          <a:bodyPr wrap="none" rtlCol="0">
            <a:spAutoFit/>
          </a:bodyPr>
          <a:lstStyle/>
          <a:p>
            <a:r>
              <a:rPr lang="en-US" dirty="0" err="1"/>
              <a:t>Maquet</a:t>
            </a:r>
            <a:r>
              <a:rPr lang="en-US" dirty="0"/>
              <a:t> Servo-</a:t>
            </a:r>
            <a:r>
              <a:rPr lang="en-US" dirty="0" err="1"/>
              <a:t>i</a:t>
            </a:r>
            <a:endParaRPr lang="en-US" dirty="0"/>
          </a:p>
        </p:txBody>
      </p:sp>
      <p:sp>
        <p:nvSpPr>
          <p:cNvPr id="22" name="TextBox 21"/>
          <p:cNvSpPr txBox="1"/>
          <p:nvPr/>
        </p:nvSpPr>
        <p:spPr>
          <a:xfrm>
            <a:off x="9113949" y="6554462"/>
            <a:ext cx="1697516" cy="369332"/>
          </a:xfrm>
          <a:prstGeom prst="rect">
            <a:avLst/>
          </a:prstGeom>
          <a:noFill/>
        </p:spPr>
        <p:txBody>
          <a:bodyPr wrap="none" rtlCol="0">
            <a:spAutoFit/>
          </a:bodyPr>
          <a:lstStyle/>
          <a:p>
            <a:r>
              <a:rPr lang="en-US" dirty="0" err="1"/>
              <a:t>Carefusion</a:t>
            </a:r>
            <a:r>
              <a:rPr lang="en-US" dirty="0"/>
              <a:t> </a:t>
            </a:r>
            <a:r>
              <a:rPr lang="en-US" dirty="0" err="1"/>
              <a:t>Avea</a:t>
            </a:r>
            <a:endParaRPr lang="en-US" dirty="0"/>
          </a:p>
        </p:txBody>
      </p:sp>
    </p:spTree>
    <p:extLst>
      <p:ext uri="{BB962C8B-B14F-4D97-AF65-F5344CB8AC3E}">
        <p14:creationId xmlns:p14="http://schemas.microsoft.com/office/powerpoint/2010/main" val="20181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0656FE514EB64683B643F0E82B7D66" ma:contentTypeVersion="19" ma:contentTypeDescription="Create a new document." ma:contentTypeScope="" ma:versionID="7f0e33e28ac2b42757fc7f5f2e791036">
  <xsd:schema xmlns:xsd="http://www.w3.org/2001/XMLSchema" xmlns:xs="http://www.w3.org/2001/XMLSchema" xmlns:p="http://schemas.microsoft.com/office/2006/metadata/properties" xmlns:ns2="0dc4dac6-ba28-4edb-933b-0ac810009bd4" xmlns:ns3="9bd12728-9539-46f6-a810-8ae472be8b3f" targetNamespace="http://schemas.microsoft.com/office/2006/metadata/properties" ma:root="true" ma:fieldsID="f6d1f858e691f823f3cda46f90fcb406" ns2:_="" ns3:_="">
    <xsd:import namespace="0dc4dac6-ba28-4edb-933b-0ac810009bd4"/>
    <xsd:import namespace="9bd12728-9539-46f6-a810-8ae472be8b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dac6-ba28-4edb-933b-0ac81000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634f73-809c-466d-bd15-43697f8be2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d12728-9539-46f6-a810-8ae472be8b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11d2d-49e9-4e4e-b39b-04436d5a92bd}" ma:internalName="TaxCatchAll" ma:showField="CatchAllData" ma:web="9bd12728-9539-46f6-a810-8ae472be8b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c4dac6-ba28-4edb-933b-0ac810009bd4">
      <Terms xmlns="http://schemas.microsoft.com/office/infopath/2007/PartnerControls"/>
    </lcf76f155ced4ddcb4097134ff3c332f>
    <TaxCatchAll xmlns="9bd12728-9539-46f6-a810-8ae472be8b3f" xsi:nil="true"/>
  </documentManagement>
</p:properties>
</file>

<file path=customXml/itemProps1.xml><?xml version="1.0" encoding="utf-8"?>
<ds:datastoreItem xmlns:ds="http://schemas.openxmlformats.org/officeDocument/2006/customXml" ds:itemID="{4D9A1FC7-D865-46E7-85DF-5ED3687F5D3A}">
  <ds:schemaRefs>
    <ds:schemaRef ds:uri="http://schemas.microsoft.com/sharepoint/v3/contenttype/forms"/>
  </ds:schemaRefs>
</ds:datastoreItem>
</file>

<file path=customXml/itemProps2.xml><?xml version="1.0" encoding="utf-8"?>
<ds:datastoreItem xmlns:ds="http://schemas.openxmlformats.org/officeDocument/2006/customXml" ds:itemID="{87DCBA3D-1119-4431-B65D-176581904F77}"/>
</file>

<file path=customXml/itemProps3.xml><?xml version="1.0" encoding="utf-8"?>
<ds:datastoreItem xmlns:ds="http://schemas.openxmlformats.org/officeDocument/2006/customXml" ds:itemID="{983DB512-9543-4A5E-824D-66964BECDEEC}"/>
</file>

<file path=docMetadata/LabelInfo.xml><?xml version="1.0" encoding="utf-8"?>
<clbl:labelList xmlns:clbl="http://schemas.microsoft.com/office/2020/mipLabelMetadata">
  <clbl:label id="{cf7ff65a-ced6-400c-9856-fcac58ff39e8}" enabled="0" method="" siteId="{cf7ff65a-ced6-400c-9856-fcac58ff39e8}" removed="1"/>
</clbl:labelList>
</file>

<file path=docProps/app.xml><?xml version="1.0" encoding="utf-8"?>
<Properties xmlns="http://schemas.openxmlformats.org/officeDocument/2006/extended-properties" xmlns:vt="http://schemas.openxmlformats.org/officeDocument/2006/docPropsVTypes">
  <TotalTime>6702</TotalTime>
  <Words>2001</Words>
  <Application>Microsoft Macintosh PowerPoint</Application>
  <PresentationFormat>Widescreen</PresentationFormat>
  <Paragraphs>236</Paragraphs>
  <Slides>40</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Calibri</vt:lpstr>
      <vt:lpstr>Calibri Light</vt:lpstr>
      <vt:lpstr>Cambria</vt:lpstr>
      <vt:lpstr>Wingdings</vt:lpstr>
      <vt:lpstr>Office Theme</vt:lpstr>
      <vt:lpstr>PowerPoint Presentation</vt:lpstr>
      <vt:lpstr>ATS RBC Wiki Site – Get your primer here</vt:lpstr>
      <vt:lpstr>The assumptions today - </vt:lpstr>
      <vt:lpstr>Some Basics</vt:lpstr>
      <vt:lpstr>Control Variables</vt:lpstr>
      <vt:lpstr>The Equation of Motion</vt:lpstr>
      <vt:lpstr>The respiratory cycle on a ventilator:</vt:lpstr>
      <vt:lpstr>Breath Types (2 types)</vt:lpstr>
      <vt:lpstr>Knob-ology</vt:lpstr>
      <vt:lpstr>PowerPoint Presentation</vt:lpstr>
      <vt:lpstr>PowerPoint Presentation</vt:lpstr>
      <vt:lpstr>You receive a blood gas</vt:lpstr>
      <vt:lpstr>Why does PEEP help improve PaO2? </vt:lpstr>
      <vt:lpstr>Another secret about PEEP</vt:lpstr>
      <vt:lpstr>Which one should we adjust (PEEP or FiO2)?</vt:lpstr>
      <vt:lpstr>Recap</vt:lpstr>
      <vt:lpstr>After adjusting the PEEP, what has changed? </vt:lpstr>
      <vt:lpstr>How do we evaluate what is causing the high peak pressures? </vt:lpstr>
      <vt:lpstr>Plateau Pressure – No flow; measures lung elastance independent of flow and resistance</vt:lpstr>
      <vt:lpstr>Back to the Pressure Volume Curve</vt:lpstr>
      <vt:lpstr>What can we change to lower the plateau pressure? Pvent = PEEP + Elastance * Volume + Resistance * Flow </vt:lpstr>
      <vt:lpstr> </vt:lpstr>
      <vt:lpstr>With lower Vt, what might happen?</vt:lpstr>
      <vt:lpstr>With lower Vt, what might happen?</vt:lpstr>
      <vt:lpstr>Recap</vt:lpstr>
      <vt:lpstr>The patient’s sedation is decreased…</vt:lpstr>
      <vt:lpstr>PowerPoint Presentation</vt:lpstr>
      <vt:lpstr>PowerPoint Presentation</vt:lpstr>
      <vt:lpstr>What is the problem with the vent waveform?</vt:lpstr>
      <vt:lpstr>How do we evaluate what is causing the high peak pressures? </vt:lpstr>
      <vt:lpstr>Is there air trapping or simply high resistance?</vt:lpstr>
      <vt:lpstr>What is AutoPEEP? </vt:lpstr>
      <vt:lpstr>For more on Auto-PEEP…</vt:lpstr>
      <vt:lpstr>How might we correct AutoPEEP? </vt:lpstr>
      <vt:lpstr>Uh Oh… what’s wrong now!</vt:lpstr>
      <vt:lpstr>PowerPoint Presentation</vt:lpstr>
      <vt:lpstr>PowerPoint Presentation</vt:lpstr>
      <vt:lpstr>PowerPoint Presentation</vt:lpstr>
      <vt:lpstr>Key Points</vt:lpstr>
      <vt:lpstr>See you for more MV fun at the hands-on session in San Francisco !  </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Chaisson, Neal</dc:creator>
  <cp:lastModifiedBy>Kavitha Bagavathy</cp:lastModifiedBy>
  <cp:revision>59</cp:revision>
  <dcterms:created xsi:type="dcterms:W3CDTF">2020-06-16T15:27:51Z</dcterms:created>
  <dcterms:modified xsi:type="dcterms:W3CDTF">2025-05-06T16:05:25Z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0x010100C30656FE514EB64683B643F0E82B7D66</vt:lpwstr>
  </property>
</Properties>
</file>